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22"/>
  </p:notesMasterIdLst>
  <p:sldIdLst>
    <p:sldId id="256" r:id="rId2"/>
    <p:sldId id="273" r:id="rId3"/>
    <p:sldId id="325" r:id="rId4"/>
    <p:sldId id="333" r:id="rId5"/>
    <p:sldId id="326" r:id="rId6"/>
    <p:sldId id="331" r:id="rId7"/>
    <p:sldId id="327" r:id="rId8"/>
    <p:sldId id="328" r:id="rId9"/>
    <p:sldId id="313" r:id="rId10"/>
    <p:sldId id="329" r:id="rId11"/>
    <p:sldId id="330" r:id="rId12"/>
    <p:sldId id="332" r:id="rId13"/>
    <p:sldId id="336" r:id="rId14"/>
    <p:sldId id="334" r:id="rId15"/>
    <p:sldId id="337" r:id="rId16"/>
    <p:sldId id="338" r:id="rId17"/>
    <p:sldId id="339" r:id="rId18"/>
    <p:sldId id="340" r:id="rId19"/>
    <p:sldId id="335" r:id="rId20"/>
    <p:sldId id="310" r:id="rId21"/>
  </p:sldIdLst>
  <p:sldSz cx="9144000" cy="6858000" type="screen4x3"/>
  <p:notesSz cx="6858000" cy="931386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34"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A9B1"/>
    <a:srgbClr val="F7FE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85" autoAdjust="0"/>
    <p:restoredTop sz="95461" autoAdjust="0"/>
  </p:normalViewPr>
  <p:slideViewPr>
    <p:cSldViewPr>
      <p:cViewPr>
        <p:scale>
          <a:sx n="75" d="100"/>
          <a:sy n="75" d="100"/>
        </p:scale>
        <p:origin x="-1482"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3870" y="-120"/>
      </p:cViewPr>
      <p:guideLst>
        <p:guide orient="horz" pos="2934"/>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 y="0"/>
            <a:ext cx="2971800" cy="465693"/>
          </a:xfrm>
          <a:prstGeom prst="rect">
            <a:avLst/>
          </a:prstGeom>
        </p:spPr>
        <p:txBody>
          <a:bodyPr vert="horz" lIns="92446" tIns="46223" rIns="92446" bIns="46223" rtlCol="0"/>
          <a:lstStyle>
            <a:lvl1pPr algn="l">
              <a:defRPr sz="1200"/>
            </a:lvl1pPr>
          </a:lstStyle>
          <a:p>
            <a:endParaRPr lang="es-ES"/>
          </a:p>
        </p:txBody>
      </p:sp>
      <p:sp>
        <p:nvSpPr>
          <p:cNvPr id="3" name="2 Marcador de fecha"/>
          <p:cNvSpPr>
            <a:spLocks noGrp="1"/>
          </p:cNvSpPr>
          <p:nvPr>
            <p:ph type="dt" idx="1"/>
          </p:nvPr>
        </p:nvSpPr>
        <p:spPr>
          <a:xfrm>
            <a:off x="3884614" y="0"/>
            <a:ext cx="2971800" cy="465693"/>
          </a:xfrm>
          <a:prstGeom prst="rect">
            <a:avLst/>
          </a:prstGeom>
        </p:spPr>
        <p:txBody>
          <a:bodyPr vert="horz" lIns="92446" tIns="46223" rIns="92446" bIns="46223" rtlCol="0"/>
          <a:lstStyle>
            <a:lvl1pPr algn="r">
              <a:defRPr sz="1200"/>
            </a:lvl1pPr>
          </a:lstStyle>
          <a:p>
            <a:fld id="{ACDF08CB-2939-49BA-BAC3-52591522C3E8}" type="datetimeFigureOut">
              <a:rPr lang="es-ES" smtClean="0"/>
              <a:pPr/>
              <a:t>25/07/2019</a:t>
            </a:fld>
            <a:endParaRPr lang="es-ES"/>
          </a:p>
        </p:txBody>
      </p:sp>
      <p:sp>
        <p:nvSpPr>
          <p:cNvPr id="4" name="3 Marcador de imagen de diapositiva"/>
          <p:cNvSpPr>
            <a:spLocks noGrp="1" noRot="1" noChangeAspect="1"/>
          </p:cNvSpPr>
          <p:nvPr>
            <p:ph type="sldImg" idx="2"/>
          </p:nvPr>
        </p:nvSpPr>
        <p:spPr>
          <a:xfrm>
            <a:off x="1101725" y="698500"/>
            <a:ext cx="4656138" cy="3492500"/>
          </a:xfrm>
          <a:prstGeom prst="rect">
            <a:avLst/>
          </a:prstGeom>
          <a:noFill/>
          <a:ln w="12700">
            <a:solidFill>
              <a:prstClr val="black"/>
            </a:solidFill>
          </a:ln>
        </p:spPr>
        <p:txBody>
          <a:bodyPr vert="horz" lIns="92446" tIns="46223" rIns="92446" bIns="46223" rtlCol="0" anchor="ctr"/>
          <a:lstStyle/>
          <a:p>
            <a:endParaRPr lang="es-ES"/>
          </a:p>
        </p:txBody>
      </p:sp>
      <p:sp>
        <p:nvSpPr>
          <p:cNvPr id="5" name="4 Marcador de notas"/>
          <p:cNvSpPr>
            <a:spLocks noGrp="1"/>
          </p:cNvSpPr>
          <p:nvPr>
            <p:ph type="body" sz="quarter" idx="3"/>
          </p:nvPr>
        </p:nvSpPr>
        <p:spPr>
          <a:xfrm>
            <a:off x="685800" y="4424085"/>
            <a:ext cx="5486400" cy="4191239"/>
          </a:xfrm>
          <a:prstGeom prst="rect">
            <a:avLst/>
          </a:prstGeom>
        </p:spPr>
        <p:txBody>
          <a:bodyPr vert="horz" lIns="92446" tIns="46223" rIns="92446" bIns="46223"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1" y="8846554"/>
            <a:ext cx="2971800" cy="465693"/>
          </a:xfrm>
          <a:prstGeom prst="rect">
            <a:avLst/>
          </a:prstGeom>
        </p:spPr>
        <p:txBody>
          <a:bodyPr vert="horz" lIns="92446" tIns="46223" rIns="92446" bIns="46223"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4" y="8846554"/>
            <a:ext cx="2971800" cy="465693"/>
          </a:xfrm>
          <a:prstGeom prst="rect">
            <a:avLst/>
          </a:prstGeom>
        </p:spPr>
        <p:txBody>
          <a:bodyPr vert="horz" lIns="92446" tIns="46223" rIns="92446" bIns="46223" rtlCol="0" anchor="b"/>
          <a:lstStyle>
            <a:lvl1pPr algn="r">
              <a:defRPr sz="1200"/>
            </a:lvl1pPr>
          </a:lstStyle>
          <a:p>
            <a:fld id="{B0450EEA-9B16-4474-AFD8-65D877007B5E}" type="slidenum">
              <a:rPr lang="es-ES" smtClean="0"/>
              <a:pPr/>
              <a:t>‹Nº›</a:t>
            </a:fld>
            <a:endParaRPr lang="es-ES"/>
          </a:p>
        </p:txBody>
      </p:sp>
    </p:spTree>
    <p:extLst>
      <p:ext uri="{BB962C8B-B14F-4D97-AF65-F5344CB8AC3E}">
        <p14:creationId xmlns:p14="http://schemas.microsoft.com/office/powerpoint/2010/main" val="3262983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B0450EEA-9B16-4474-AFD8-65D877007B5E}" type="slidenum">
              <a:rPr lang="es-ES" smtClean="0"/>
              <a:pPr/>
              <a:t>0</a:t>
            </a:fld>
            <a:endParaRPr lang="es-ES"/>
          </a:p>
        </p:txBody>
      </p:sp>
    </p:spTree>
    <p:extLst>
      <p:ext uri="{BB962C8B-B14F-4D97-AF65-F5344CB8AC3E}">
        <p14:creationId xmlns:p14="http://schemas.microsoft.com/office/powerpoint/2010/main" val="1471876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pPr>
              <a:defRPr/>
            </a:pPr>
            <a:fld id="{9FCECAEA-B2B7-4F76-A49C-F1F01DC2A1BA}" type="slidenum">
              <a:rPr lang="es-PE" smtClean="0"/>
              <a:pPr>
                <a:defRPr/>
              </a:pPr>
              <a:t>1</a:t>
            </a:fld>
            <a:endParaRPr lang="es-PE"/>
          </a:p>
        </p:txBody>
      </p:sp>
    </p:spTree>
    <p:extLst>
      <p:ext uri="{BB962C8B-B14F-4D97-AF65-F5344CB8AC3E}">
        <p14:creationId xmlns:p14="http://schemas.microsoft.com/office/powerpoint/2010/main" val="4126821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1"/>
        </a:solidFill>
        <a:effectLst/>
      </p:bgPr>
    </p:bg>
    <p:spTree>
      <p:nvGrpSpPr>
        <p:cNvPr id="1" name=""/>
        <p:cNvGrpSpPr/>
        <p:nvPr/>
      </p:nvGrpSpPr>
      <p:grpSpPr>
        <a:xfrm>
          <a:off x="0" y="0"/>
          <a:ext cx="0" cy="0"/>
          <a:chOff x="0" y="0"/>
          <a:chExt cx="0" cy="0"/>
        </a:xfrm>
      </p:grpSpPr>
      <p:pic>
        <p:nvPicPr>
          <p:cNvPr id="13" name="10 Imagen" descr="PLANTILLAS PPT FINALES CON NUEVO LOGO-02.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1 Título"/>
          <p:cNvSpPr>
            <a:spLocks noGrp="1"/>
          </p:cNvSpPr>
          <p:nvPr>
            <p:ph type="ctrTitle"/>
          </p:nvPr>
        </p:nvSpPr>
        <p:spPr>
          <a:xfrm>
            <a:off x="4355976" y="3558604"/>
            <a:ext cx="4248000" cy="1384995"/>
          </a:xfrm>
        </p:spPr>
        <p:txBody>
          <a:bodyPr anchor="b">
            <a:spAutoFit/>
          </a:bodyPr>
          <a:lstStyle>
            <a:lvl1pPr algn="l">
              <a:defRPr sz="2800" b="1">
                <a:solidFill>
                  <a:schemeClr val="tx1"/>
                </a:solidFill>
                <a:latin typeface="Arial" pitchFamily="34" charset="0"/>
                <a:ea typeface="Tahoma" pitchFamily="34" charset="0"/>
                <a:cs typeface="Arial" pitchFamily="34" charset="0"/>
              </a:defRPr>
            </a:lvl1pPr>
          </a:lstStyle>
          <a:p>
            <a:r>
              <a:rPr lang="es-ES"/>
              <a:t>Haga clic para modificar el estilo de título del patrón</a:t>
            </a:r>
            <a:endParaRPr lang="es-ES" dirty="0"/>
          </a:p>
        </p:txBody>
      </p:sp>
      <p:sp>
        <p:nvSpPr>
          <p:cNvPr id="3" name="2 Subtítulo"/>
          <p:cNvSpPr>
            <a:spLocks noGrp="1"/>
          </p:cNvSpPr>
          <p:nvPr>
            <p:ph type="subTitle" idx="1" hasCustomPrompt="1"/>
          </p:nvPr>
        </p:nvSpPr>
        <p:spPr>
          <a:xfrm>
            <a:off x="4355976" y="5085184"/>
            <a:ext cx="4248000" cy="584775"/>
          </a:xfrm>
        </p:spPr>
        <p:txBody>
          <a:bodyPr>
            <a:sp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p>
        </p:txBody>
      </p:sp>
      <p:cxnSp>
        <p:nvCxnSpPr>
          <p:cNvPr id="8" name="7 Conector recto"/>
          <p:cNvCxnSpPr>
            <a:cxnSpLocks/>
          </p:cNvCxnSpPr>
          <p:nvPr userDrawn="1"/>
        </p:nvCxnSpPr>
        <p:spPr>
          <a:xfrm>
            <a:off x="4283968" y="5085184"/>
            <a:ext cx="0" cy="72008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537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ctrTitle"/>
          </p:nvPr>
        </p:nvSpPr>
        <p:spPr>
          <a:xfrm>
            <a:off x="1830524" y="2629361"/>
            <a:ext cx="6635080" cy="1015663"/>
          </a:xfrm>
        </p:spPr>
        <p:txBody>
          <a:bodyPr wrap="square" anchor="b">
            <a:spAutoFit/>
          </a:bodyPr>
          <a:lstStyle>
            <a:lvl1pPr algn="l">
              <a:defRPr sz="3000" b="1">
                <a:solidFill>
                  <a:schemeClr val="tx1"/>
                </a:solidFill>
                <a:latin typeface="Arial" pitchFamily="34" charset="0"/>
                <a:ea typeface="Tahoma" pitchFamily="34" charset="0"/>
                <a:cs typeface="Arial" pitchFamily="34" charset="0"/>
              </a:defRPr>
            </a:lvl1pPr>
          </a:lstStyle>
          <a:p>
            <a:r>
              <a:rPr lang="es-ES"/>
              <a:t>Haga clic para modificar el estilo de título del patrón</a:t>
            </a:r>
            <a:endParaRPr lang="es-ES" dirty="0"/>
          </a:p>
        </p:txBody>
      </p:sp>
      <p:sp>
        <p:nvSpPr>
          <p:cNvPr id="3" name="2 Subtítulo"/>
          <p:cNvSpPr>
            <a:spLocks noGrp="1"/>
          </p:cNvSpPr>
          <p:nvPr>
            <p:ph type="subTitle" idx="1" hasCustomPrompt="1"/>
          </p:nvPr>
        </p:nvSpPr>
        <p:spPr>
          <a:xfrm>
            <a:off x="1830524" y="3861048"/>
            <a:ext cx="6635080" cy="369332"/>
          </a:xfrm>
        </p:spPr>
        <p:txBody>
          <a:bodyPr wrap="square">
            <a:spAutoFit/>
          </a:bodyPr>
          <a:lstStyle>
            <a:lvl1pPr marL="273050" indent="-273050" algn="just">
              <a:spcBef>
                <a:spcPts val="1200"/>
              </a:spcBef>
              <a:buFont typeface="Arial" panose="020B0604020202020204" pitchFamily="34" charset="0"/>
              <a:buChar char="•"/>
              <a:defRPr sz="18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dirty="0"/>
              <a:t>Haga clic para modificar el estilo de subtítulo del patrón</a:t>
            </a:r>
          </a:p>
        </p:txBody>
      </p:sp>
      <p:sp>
        <p:nvSpPr>
          <p:cNvPr id="5" name="Marcador de fecha 4"/>
          <p:cNvSpPr>
            <a:spLocks noGrp="1"/>
          </p:cNvSpPr>
          <p:nvPr>
            <p:ph type="dt" sz="half" idx="10"/>
          </p:nvPr>
        </p:nvSpPr>
        <p:spPr/>
        <p:txBody>
          <a:bodyPr/>
          <a:lstStyle/>
          <a:p>
            <a:r>
              <a:rPr lang="es-PE" smtClean="0"/>
              <a:t>10.04.19</a:t>
            </a:r>
            <a:endParaRPr lang="es-ES" dirty="0"/>
          </a:p>
        </p:txBody>
      </p:sp>
      <p:sp>
        <p:nvSpPr>
          <p:cNvPr id="6" name="Marcador de pie de página 5"/>
          <p:cNvSpPr>
            <a:spLocks noGrp="1"/>
          </p:cNvSpPr>
          <p:nvPr>
            <p:ph type="ftr" sz="quarter" idx="11"/>
          </p:nvPr>
        </p:nvSpPr>
        <p:spPr/>
        <p:txBody>
          <a:bodyPr/>
          <a:lstStyle/>
          <a:p>
            <a:r>
              <a:rPr lang="es-ES" smtClean="0"/>
              <a:t>Red Asistencial Ucayali</a:t>
            </a:r>
            <a:endParaRPr lang="es-ES" dirty="0"/>
          </a:p>
        </p:txBody>
      </p:sp>
      <p:sp>
        <p:nvSpPr>
          <p:cNvPr id="7" name="Marcador de número de diapositiva 6"/>
          <p:cNvSpPr>
            <a:spLocks noGrp="1"/>
          </p:cNvSpPr>
          <p:nvPr>
            <p:ph type="sldNum" sz="quarter" idx="12"/>
          </p:nvPr>
        </p:nvSpPr>
        <p:spPr>
          <a:xfrm>
            <a:off x="8244408" y="6437947"/>
            <a:ext cx="442392" cy="400110"/>
          </a:xfrm>
        </p:spPr>
        <p:txBody>
          <a:bodyPr/>
          <a:lstStyle>
            <a:lvl1pPr>
              <a:defRPr/>
            </a:lvl1pPr>
          </a:lstStyle>
          <a:p>
            <a:fld id="{22EAF5E0-2415-4A09-9E13-A0C83DA51EBD}" type="slidenum">
              <a:rPr lang="es-ES" smtClean="0"/>
              <a:pPr/>
              <a:t>‹Nº›</a:t>
            </a:fld>
            <a:endParaRPr lang="es-ES" dirty="0"/>
          </a:p>
        </p:txBody>
      </p:sp>
    </p:spTree>
    <p:extLst>
      <p:ext uri="{BB962C8B-B14F-4D97-AF65-F5344CB8AC3E}">
        <p14:creationId xmlns:p14="http://schemas.microsoft.com/office/powerpoint/2010/main" val="914200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12000" y="907200"/>
            <a:ext cx="8157600" cy="1015200"/>
          </a:xfrm>
        </p:spPr>
        <p:txBody>
          <a:bodyPr/>
          <a:lstStyle>
            <a:lvl1pPr>
              <a:defRPr b="1">
                <a:solidFill>
                  <a:schemeClr val="tx1"/>
                </a:solidFill>
              </a:defRPr>
            </a:lvl1pPr>
          </a:lstStyle>
          <a:p>
            <a:r>
              <a:rPr lang="es-ES"/>
              <a:t>Haga clic para modificar el estilo de título del patrón</a:t>
            </a:r>
            <a:endParaRPr lang="es-ES" dirty="0"/>
          </a:p>
        </p:txBody>
      </p:sp>
      <p:sp>
        <p:nvSpPr>
          <p:cNvPr id="3" name="2 Marcador de contenido"/>
          <p:cNvSpPr>
            <a:spLocks noGrp="1"/>
          </p:cNvSpPr>
          <p:nvPr>
            <p:ph idx="1"/>
          </p:nvPr>
        </p:nvSpPr>
        <p:spPr>
          <a:xfrm>
            <a:off x="611560" y="1990800"/>
            <a:ext cx="8158040" cy="4464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‹Nº›</a:t>
            </a:fld>
            <a:endParaRPr lang="es-ES"/>
          </a:p>
        </p:txBody>
      </p:sp>
    </p:spTree>
    <p:extLst>
      <p:ext uri="{BB962C8B-B14F-4D97-AF65-F5344CB8AC3E}">
        <p14:creationId xmlns:p14="http://schemas.microsoft.com/office/powerpoint/2010/main" val="189073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a:t>Haga clic para modificar el estilo de título del patrón</a:t>
            </a:r>
            <a:endParaRPr lang="es-PE" dirty="0"/>
          </a:p>
        </p:txBody>
      </p:sp>
      <p:sp>
        <p:nvSpPr>
          <p:cNvPr id="7" name="Marcador de fecha 6"/>
          <p:cNvSpPr>
            <a:spLocks noGrp="1"/>
          </p:cNvSpPr>
          <p:nvPr>
            <p:ph type="dt" sz="half" idx="10"/>
          </p:nvPr>
        </p:nvSpPr>
        <p:spPr/>
        <p:txBody>
          <a:bodyPr/>
          <a:lstStyle/>
          <a:p>
            <a:r>
              <a:rPr lang="es-PE" smtClean="0"/>
              <a:t>10.04.19</a:t>
            </a:r>
            <a:endParaRPr lang="es-ES" dirty="0"/>
          </a:p>
        </p:txBody>
      </p:sp>
      <p:sp>
        <p:nvSpPr>
          <p:cNvPr id="8" name="Marcador de pie de página 7"/>
          <p:cNvSpPr>
            <a:spLocks noGrp="1"/>
          </p:cNvSpPr>
          <p:nvPr>
            <p:ph type="ftr" sz="quarter" idx="11"/>
          </p:nvPr>
        </p:nvSpPr>
        <p:spPr/>
        <p:txBody>
          <a:bodyPr/>
          <a:lstStyle/>
          <a:p>
            <a:r>
              <a:rPr lang="es-ES" smtClean="0"/>
              <a:t>Red Asistencial Ucayali</a:t>
            </a:r>
            <a:endParaRPr lang="es-ES" dirty="0"/>
          </a:p>
        </p:txBody>
      </p:sp>
      <p:sp>
        <p:nvSpPr>
          <p:cNvPr id="9" name="Marcador de número de diapositiva 8"/>
          <p:cNvSpPr>
            <a:spLocks noGrp="1"/>
          </p:cNvSpPr>
          <p:nvPr>
            <p:ph type="sldNum" sz="quarter" idx="12"/>
          </p:nvPr>
        </p:nvSpPr>
        <p:spPr/>
        <p:txBody>
          <a:bodyPr/>
          <a:lstStyle/>
          <a:p>
            <a:fld id="{811D7D0E-E8DB-4A41-9E2F-7605E005E4C6}" type="slidenum">
              <a:rPr lang="es-ES" smtClean="0"/>
              <a:pPr/>
              <a:t>‹Nº›</a:t>
            </a:fld>
            <a:endParaRPr lang="es-ES" dirty="0"/>
          </a:p>
        </p:txBody>
      </p:sp>
    </p:spTree>
    <p:extLst>
      <p:ext uri="{BB962C8B-B14F-4D97-AF65-F5344CB8AC3E}">
        <p14:creationId xmlns:p14="http://schemas.microsoft.com/office/powerpoint/2010/main" val="55580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PE" smtClean="0"/>
              <a:t>10.04.19</a:t>
            </a:r>
            <a:endParaRPr lang="es-ES" dirty="0"/>
          </a:p>
        </p:txBody>
      </p:sp>
      <p:sp>
        <p:nvSpPr>
          <p:cNvPr id="3" name="2 Marcador de pie de página"/>
          <p:cNvSpPr>
            <a:spLocks noGrp="1"/>
          </p:cNvSpPr>
          <p:nvPr>
            <p:ph type="ftr" sz="quarter" idx="11"/>
          </p:nvPr>
        </p:nvSpPr>
        <p:spPr/>
        <p:txBody>
          <a:bodyPr/>
          <a:lstStyle/>
          <a:p>
            <a:r>
              <a:rPr lang="es-ES" smtClean="0"/>
              <a:t>Red Asistencial Ucayali</a:t>
            </a:r>
            <a:endParaRPr lang="es-ES"/>
          </a:p>
        </p:txBody>
      </p:sp>
      <p:sp>
        <p:nvSpPr>
          <p:cNvPr id="4" name="3 Marcador de número de diapositiva"/>
          <p:cNvSpPr>
            <a:spLocks noGrp="1"/>
          </p:cNvSpPr>
          <p:nvPr>
            <p:ph type="sldNum" sz="quarter" idx="12"/>
          </p:nvPr>
        </p:nvSpPr>
        <p:spPr/>
        <p:txBody>
          <a:bodyPr/>
          <a:lstStyle/>
          <a:p>
            <a:fld id="{811D7D0E-E8DB-4A41-9E2F-7605E005E4C6}" type="slidenum">
              <a:rPr lang="es-ES" smtClean="0"/>
              <a:pPr/>
              <a:t>‹Nº›</a:t>
            </a:fld>
            <a:endParaRPr lang="es-ES"/>
          </a:p>
        </p:txBody>
      </p:sp>
    </p:spTree>
    <p:extLst>
      <p:ext uri="{BB962C8B-B14F-4D97-AF65-F5344CB8AC3E}">
        <p14:creationId xmlns:p14="http://schemas.microsoft.com/office/powerpoint/2010/main" val="1899051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2592" y="1990799"/>
            <a:ext cx="4032000" cy="4390529"/>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contenido"/>
          <p:cNvSpPr>
            <a:spLocks noGrp="1"/>
          </p:cNvSpPr>
          <p:nvPr>
            <p:ph sz="half" idx="2"/>
          </p:nvPr>
        </p:nvSpPr>
        <p:spPr>
          <a:xfrm>
            <a:off x="4737600" y="1988102"/>
            <a:ext cx="4032000" cy="4390529"/>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4 Marcador de fecha"/>
          <p:cNvSpPr>
            <a:spLocks noGrp="1"/>
          </p:cNvSpPr>
          <p:nvPr>
            <p:ph type="dt" sz="half" idx="10"/>
          </p:nvPr>
        </p:nvSpPr>
        <p:spPr/>
        <p:txBody>
          <a:bodyPr/>
          <a:lstStyle/>
          <a:p>
            <a:r>
              <a:rPr lang="es-PE" smtClean="0"/>
              <a:t>10.04.19</a:t>
            </a:r>
            <a:endParaRPr lang="es-ES" dirty="0"/>
          </a:p>
        </p:txBody>
      </p:sp>
      <p:sp>
        <p:nvSpPr>
          <p:cNvPr id="6" name="5 Marcador de pie de página"/>
          <p:cNvSpPr>
            <a:spLocks noGrp="1"/>
          </p:cNvSpPr>
          <p:nvPr>
            <p:ph type="ftr" sz="quarter" idx="11"/>
          </p:nvPr>
        </p:nvSpPr>
        <p:spPr/>
        <p:txBody>
          <a:bodyPr/>
          <a:lstStyle/>
          <a:p>
            <a:r>
              <a:rPr lang="es-ES" smtClean="0"/>
              <a:t>Red Asistencial Ucayali</a:t>
            </a:r>
            <a:endParaRPr lang="es-ES"/>
          </a:p>
        </p:txBody>
      </p:sp>
      <p:sp>
        <p:nvSpPr>
          <p:cNvPr id="7" name="6 Marcador de número de diapositiva"/>
          <p:cNvSpPr>
            <a:spLocks noGrp="1"/>
          </p:cNvSpPr>
          <p:nvPr>
            <p:ph type="sldNum" sz="quarter" idx="12"/>
          </p:nvPr>
        </p:nvSpPr>
        <p:spPr/>
        <p:txBody>
          <a:bodyPr/>
          <a:lstStyle/>
          <a:p>
            <a:fld id="{811D7D0E-E8DB-4A41-9E2F-7605E005E4C6}" type="slidenum">
              <a:rPr lang="es-ES" smtClean="0"/>
              <a:pPr/>
              <a:t>‹Nº›</a:t>
            </a:fld>
            <a:endParaRPr lang="es-ES"/>
          </a:p>
        </p:txBody>
      </p:sp>
      <p:sp>
        <p:nvSpPr>
          <p:cNvPr id="8" name="1 Título"/>
          <p:cNvSpPr>
            <a:spLocks noGrp="1"/>
          </p:cNvSpPr>
          <p:nvPr>
            <p:ph type="title"/>
          </p:nvPr>
        </p:nvSpPr>
        <p:spPr>
          <a:xfrm>
            <a:off x="612000" y="907200"/>
            <a:ext cx="8157600" cy="1015200"/>
          </a:xfrm>
        </p:spPr>
        <p:txBody>
          <a:bodyPr/>
          <a:lstStyle>
            <a:lvl1pPr>
              <a:defRPr b="1">
                <a:solidFill>
                  <a:schemeClr val="tx1"/>
                </a:solidFill>
              </a:defRPr>
            </a:lvl1pPr>
          </a:lstStyle>
          <a:p>
            <a:r>
              <a:rPr lang="es-ES"/>
              <a:t>Haga clic para modificar el estilo de título del patrón</a:t>
            </a:r>
            <a:endParaRPr lang="es-ES" dirty="0"/>
          </a:p>
        </p:txBody>
      </p:sp>
    </p:spTree>
    <p:extLst>
      <p:ext uri="{BB962C8B-B14F-4D97-AF65-F5344CB8AC3E}">
        <p14:creationId xmlns:p14="http://schemas.microsoft.com/office/powerpoint/2010/main" val="3058123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602592" y="907200"/>
            <a:ext cx="3949200" cy="1015200"/>
          </a:xfrm>
        </p:spPr>
        <p:txBody>
          <a:bodyPr anchor="ctr">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5" name="4 Marcador de texto"/>
          <p:cNvSpPr>
            <a:spLocks noGrp="1"/>
          </p:cNvSpPr>
          <p:nvPr>
            <p:ph type="body" sz="quarter" idx="3" hasCustomPrompt="1"/>
          </p:nvPr>
        </p:nvSpPr>
        <p:spPr>
          <a:xfrm>
            <a:off x="4737600" y="907200"/>
            <a:ext cx="3949200" cy="1015200"/>
          </a:xfrm>
        </p:spPr>
        <p:txBody>
          <a:bodyPr anchor="ctr">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7" name="6 Marcador de fecha"/>
          <p:cNvSpPr>
            <a:spLocks noGrp="1"/>
          </p:cNvSpPr>
          <p:nvPr>
            <p:ph type="dt" sz="half" idx="10"/>
          </p:nvPr>
        </p:nvSpPr>
        <p:spPr/>
        <p:txBody>
          <a:bodyPr/>
          <a:lstStyle/>
          <a:p>
            <a:r>
              <a:rPr lang="es-PE" smtClean="0"/>
              <a:t>10.04.19</a:t>
            </a:r>
            <a:endParaRPr lang="es-ES" dirty="0"/>
          </a:p>
        </p:txBody>
      </p:sp>
      <p:sp>
        <p:nvSpPr>
          <p:cNvPr id="8" name="7 Marcador de pie de página"/>
          <p:cNvSpPr>
            <a:spLocks noGrp="1"/>
          </p:cNvSpPr>
          <p:nvPr>
            <p:ph type="ftr" sz="quarter" idx="11"/>
          </p:nvPr>
        </p:nvSpPr>
        <p:spPr/>
        <p:txBody>
          <a:bodyPr/>
          <a:lstStyle/>
          <a:p>
            <a:r>
              <a:rPr lang="es-ES" smtClean="0"/>
              <a:t>Red Asistencial Ucayali</a:t>
            </a:r>
            <a:endParaRPr lang="es-ES"/>
          </a:p>
        </p:txBody>
      </p:sp>
      <p:sp>
        <p:nvSpPr>
          <p:cNvPr id="9" name="8 Marcador de número de diapositiva"/>
          <p:cNvSpPr>
            <a:spLocks noGrp="1"/>
          </p:cNvSpPr>
          <p:nvPr>
            <p:ph type="sldNum" sz="quarter" idx="12"/>
          </p:nvPr>
        </p:nvSpPr>
        <p:spPr/>
        <p:txBody>
          <a:bodyPr/>
          <a:lstStyle/>
          <a:p>
            <a:fld id="{811D7D0E-E8DB-4A41-9E2F-7605E005E4C6}" type="slidenum">
              <a:rPr lang="es-ES" smtClean="0"/>
              <a:pPr/>
              <a:t>‹Nº›</a:t>
            </a:fld>
            <a:endParaRPr lang="es-ES"/>
          </a:p>
        </p:txBody>
      </p:sp>
      <p:sp>
        <p:nvSpPr>
          <p:cNvPr id="10" name="2 Marcador de contenido"/>
          <p:cNvSpPr>
            <a:spLocks noGrp="1"/>
          </p:cNvSpPr>
          <p:nvPr>
            <p:ph sz="half" idx="13"/>
          </p:nvPr>
        </p:nvSpPr>
        <p:spPr>
          <a:xfrm>
            <a:off x="602592" y="1990799"/>
            <a:ext cx="3949200" cy="4390529"/>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3 Marcador de contenido"/>
          <p:cNvSpPr>
            <a:spLocks noGrp="1"/>
          </p:cNvSpPr>
          <p:nvPr>
            <p:ph sz="half" idx="2"/>
          </p:nvPr>
        </p:nvSpPr>
        <p:spPr>
          <a:xfrm>
            <a:off x="4737600" y="1988102"/>
            <a:ext cx="3949200" cy="4390529"/>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4162688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3347864" y="5301208"/>
            <a:ext cx="4464496" cy="566738"/>
          </a:xfrm>
        </p:spPr>
        <p:txBody>
          <a:bodyPr anchor="b"/>
          <a:lstStyle>
            <a:lvl1pPr algn="l">
              <a:defRPr sz="2000" b="1">
                <a:solidFill>
                  <a:schemeClr val="tx1"/>
                </a:solidFill>
              </a:defRPr>
            </a:lvl1pPr>
          </a:lstStyle>
          <a:p>
            <a:r>
              <a:rPr lang="es-ES"/>
              <a:t>Haga clic para modificar el estilo de título del patrón</a:t>
            </a:r>
            <a:endParaRPr lang="es-ES" dirty="0"/>
          </a:p>
        </p:txBody>
      </p:sp>
      <p:sp>
        <p:nvSpPr>
          <p:cNvPr id="3" name="2 Marcador de posición de imagen"/>
          <p:cNvSpPr>
            <a:spLocks noGrp="1"/>
          </p:cNvSpPr>
          <p:nvPr>
            <p:ph type="pic" idx="1"/>
          </p:nvPr>
        </p:nvSpPr>
        <p:spPr>
          <a:xfrm>
            <a:off x="3347864" y="1844824"/>
            <a:ext cx="4464496" cy="3384375"/>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ES" dirty="0"/>
          </a:p>
        </p:txBody>
      </p:sp>
      <p:sp>
        <p:nvSpPr>
          <p:cNvPr id="4" name="3 Marcador de texto"/>
          <p:cNvSpPr>
            <a:spLocks noGrp="1"/>
          </p:cNvSpPr>
          <p:nvPr>
            <p:ph type="body" sz="half" idx="2"/>
          </p:nvPr>
        </p:nvSpPr>
        <p:spPr>
          <a:xfrm>
            <a:off x="3347864" y="5805264"/>
            <a:ext cx="4464496" cy="365918"/>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PE" smtClean="0"/>
              <a:t>10.04.19</a:t>
            </a:r>
            <a:endParaRPr lang="es-ES" dirty="0"/>
          </a:p>
        </p:txBody>
      </p:sp>
      <p:sp>
        <p:nvSpPr>
          <p:cNvPr id="6" name="5 Marcador de pie de página"/>
          <p:cNvSpPr>
            <a:spLocks noGrp="1"/>
          </p:cNvSpPr>
          <p:nvPr>
            <p:ph type="ftr" sz="quarter" idx="11"/>
          </p:nvPr>
        </p:nvSpPr>
        <p:spPr/>
        <p:txBody>
          <a:bodyPr/>
          <a:lstStyle/>
          <a:p>
            <a:r>
              <a:rPr lang="es-ES" smtClean="0"/>
              <a:t>Red Asistencial Ucayali</a:t>
            </a:r>
            <a:endParaRPr lang="es-ES"/>
          </a:p>
        </p:txBody>
      </p:sp>
      <p:sp>
        <p:nvSpPr>
          <p:cNvPr id="7" name="6 Marcador de número de diapositiva"/>
          <p:cNvSpPr>
            <a:spLocks noGrp="1"/>
          </p:cNvSpPr>
          <p:nvPr>
            <p:ph type="sldNum" sz="quarter" idx="12"/>
          </p:nvPr>
        </p:nvSpPr>
        <p:spPr/>
        <p:txBody>
          <a:bodyPr/>
          <a:lstStyle/>
          <a:p>
            <a:fld id="{811D7D0E-E8DB-4A41-9E2F-7605E005E4C6}" type="slidenum">
              <a:rPr lang="es-ES" smtClean="0"/>
              <a:pPr/>
              <a:t>‹Nº›</a:t>
            </a:fld>
            <a:endParaRPr lang="es-ES"/>
          </a:p>
        </p:txBody>
      </p:sp>
    </p:spTree>
    <p:extLst>
      <p:ext uri="{BB962C8B-B14F-4D97-AF65-F5344CB8AC3E}">
        <p14:creationId xmlns:p14="http://schemas.microsoft.com/office/powerpoint/2010/main" val="902015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8 Imagen" descr="PLANTILLAS PPT FINALES CON NUEVO LOGO-04.jpg"/>
          <p:cNvPicPr>
            <a:picLocks noChangeAspect="1"/>
          </p:cNvPicPr>
          <p:nvPr userDrawn="1"/>
        </p:nvPicPr>
        <p:blipFill>
          <a:blip r:embed="rId10" cstate="print"/>
          <a:stretch>
            <a:fillRect/>
          </a:stretch>
        </p:blipFill>
        <p:spPr>
          <a:xfrm>
            <a:off x="0" y="0"/>
            <a:ext cx="9144000" cy="6858000"/>
          </a:xfrm>
          <a:prstGeom prst="rect">
            <a:avLst/>
          </a:prstGeom>
        </p:spPr>
      </p:pic>
      <p:sp>
        <p:nvSpPr>
          <p:cNvPr id="2" name="1 Marcador de título"/>
          <p:cNvSpPr>
            <a:spLocks noGrp="1"/>
          </p:cNvSpPr>
          <p:nvPr>
            <p:ph type="title"/>
          </p:nvPr>
        </p:nvSpPr>
        <p:spPr>
          <a:xfrm>
            <a:off x="611560" y="908720"/>
            <a:ext cx="8158719" cy="1015170"/>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2 Marcador de texto"/>
          <p:cNvSpPr>
            <a:spLocks noGrp="1"/>
          </p:cNvSpPr>
          <p:nvPr>
            <p:ph type="body" idx="1"/>
          </p:nvPr>
        </p:nvSpPr>
        <p:spPr>
          <a:xfrm>
            <a:off x="611560" y="1988840"/>
            <a:ext cx="8158719" cy="4462262"/>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611560" y="6537974"/>
            <a:ext cx="864000" cy="200055"/>
          </a:xfrm>
          <a:prstGeom prst="rect">
            <a:avLst/>
          </a:prstGeom>
        </p:spPr>
        <p:txBody>
          <a:bodyPr vert="horz" lIns="91440" tIns="0" rIns="91440" bIns="0" rtlCol="0" anchor="ctr">
            <a:spAutoFit/>
          </a:bodyPr>
          <a:lstStyle>
            <a:lvl1pPr algn="l">
              <a:defRPr sz="1300">
                <a:solidFill>
                  <a:schemeClr val="tx1">
                    <a:tint val="75000"/>
                  </a:schemeClr>
                </a:solidFill>
              </a:defRPr>
            </a:lvl1pPr>
          </a:lstStyle>
          <a:p>
            <a:r>
              <a:rPr lang="es-PE" smtClean="0"/>
              <a:t>10.04.19</a:t>
            </a:r>
            <a:endParaRPr lang="es-ES" dirty="0"/>
          </a:p>
        </p:txBody>
      </p:sp>
      <p:sp>
        <p:nvSpPr>
          <p:cNvPr id="5" name="4 Marcador de pie de página"/>
          <p:cNvSpPr>
            <a:spLocks noGrp="1"/>
          </p:cNvSpPr>
          <p:nvPr>
            <p:ph type="ftr" sz="quarter" idx="3"/>
          </p:nvPr>
        </p:nvSpPr>
        <p:spPr>
          <a:xfrm>
            <a:off x="1608201" y="6537973"/>
            <a:ext cx="6552728" cy="200055"/>
          </a:xfrm>
          <a:prstGeom prst="rect">
            <a:avLst/>
          </a:prstGeom>
        </p:spPr>
        <p:txBody>
          <a:bodyPr vert="horz" lIns="91440" tIns="0" rIns="91440" bIns="0" rtlCol="0" anchor="ctr">
            <a:spAutoFit/>
          </a:bodyPr>
          <a:lstStyle>
            <a:lvl1pPr algn="ctr">
              <a:defRPr sz="1300">
                <a:solidFill>
                  <a:schemeClr val="tx1">
                    <a:tint val="75000"/>
                  </a:schemeClr>
                </a:solidFill>
              </a:defRPr>
            </a:lvl1pPr>
          </a:lstStyle>
          <a:p>
            <a:r>
              <a:rPr lang="es-ES" smtClean="0"/>
              <a:t>Red Asistencial Ucayali</a:t>
            </a:r>
            <a:endParaRPr lang="es-ES" dirty="0"/>
          </a:p>
        </p:txBody>
      </p:sp>
      <p:sp>
        <p:nvSpPr>
          <p:cNvPr id="6" name="5 Marcador de número de diapositiva"/>
          <p:cNvSpPr>
            <a:spLocks noGrp="1"/>
          </p:cNvSpPr>
          <p:nvPr>
            <p:ph type="sldNum" sz="quarter" idx="4"/>
          </p:nvPr>
        </p:nvSpPr>
        <p:spPr>
          <a:xfrm>
            <a:off x="8244408" y="6437947"/>
            <a:ext cx="442392" cy="400110"/>
          </a:xfrm>
          <a:prstGeom prst="rect">
            <a:avLst/>
          </a:prstGeom>
        </p:spPr>
        <p:txBody>
          <a:bodyPr vert="horz" lIns="91440" tIns="0" rIns="91440" bIns="0" rtlCol="0" anchor="ctr">
            <a:spAutoFit/>
          </a:bodyPr>
          <a:lstStyle>
            <a:lvl1pPr algn="r">
              <a:defRPr sz="1300">
                <a:solidFill>
                  <a:schemeClr val="tx1">
                    <a:tint val="75000"/>
                  </a:schemeClr>
                </a:solidFill>
              </a:defRPr>
            </a:lvl1pPr>
          </a:lstStyle>
          <a:p>
            <a:fld id="{811D7D0E-E8DB-4A41-9E2F-7605E005E4C6}" type="slidenum">
              <a:rPr lang="es-ES" smtClean="0"/>
              <a:pPr/>
              <a:t>‹Nº›</a:t>
            </a:fld>
            <a:endParaRPr lang="es-ES" dirty="0"/>
          </a:p>
        </p:txBody>
      </p:sp>
    </p:spTree>
    <p:extLst>
      <p:ext uri="{BB962C8B-B14F-4D97-AF65-F5344CB8AC3E}">
        <p14:creationId xmlns:p14="http://schemas.microsoft.com/office/powerpoint/2010/main" val="3749993056"/>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4" r:id="rId4"/>
    <p:sldLayoutId id="2147483655" r:id="rId5"/>
    <p:sldLayoutId id="2147483652" r:id="rId6"/>
    <p:sldLayoutId id="2147483653" r:id="rId7"/>
    <p:sldLayoutId id="2147483657" r:id="rId8"/>
  </p:sldLayoutIdLst>
  <p:hf hdr="0"/>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273050" indent="-273050" algn="just" defTabSz="914400" rtl="0" eaLnBrk="1" latinLnBrk="0" hangingPunct="1">
        <a:spcBef>
          <a:spcPts val="1800"/>
        </a:spcBef>
        <a:buSzPct val="110000"/>
        <a:buFont typeface="Arial" pitchFamily="34" charset="0"/>
        <a:buChar char="•"/>
        <a:defRPr sz="2000" kern="1200">
          <a:solidFill>
            <a:schemeClr val="tx1"/>
          </a:solidFill>
          <a:latin typeface="+mn-lt"/>
          <a:ea typeface="+mn-ea"/>
          <a:cs typeface="+mn-cs"/>
        </a:defRPr>
      </a:lvl1pPr>
      <a:lvl2pPr marL="627063" indent="-258763" algn="just" defTabSz="914400" rtl="0" eaLnBrk="1" latinLnBrk="0" hangingPunct="1">
        <a:spcBef>
          <a:spcPts val="600"/>
        </a:spcBef>
        <a:buSzPct val="90000"/>
        <a:buFont typeface="Arial" pitchFamily="34" charset="0"/>
        <a:buChar char="–"/>
        <a:defRPr sz="1800" kern="1200">
          <a:solidFill>
            <a:schemeClr val="tx1"/>
          </a:solidFill>
          <a:latin typeface="+mn-lt"/>
          <a:ea typeface="+mn-ea"/>
          <a:cs typeface="+mn-cs"/>
        </a:defRPr>
      </a:lvl2pPr>
      <a:lvl3pPr marL="982663" indent="-273050" algn="just" defTabSz="914400" rtl="0" eaLnBrk="1" latinLnBrk="0" hangingPunct="1">
        <a:spcBef>
          <a:spcPts val="400"/>
        </a:spcBef>
        <a:buFont typeface="Wingdings" panose="05000000000000000000" pitchFamily="2" charset="2"/>
        <a:buChar char="§"/>
        <a:defRPr sz="1600" kern="1200">
          <a:solidFill>
            <a:schemeClr val="tx1"/>
          </a:solidFill>
          <a:latin typeface="+mn-lt"/>
          <a:ea typeface="+mn-ea"/>
          <a:cs typeface="+mn-cs"/>
        </a:defRPr>
      </a:lvl3pPr>
      <a:lvl4pPr marL="1350963" indent="-273050" algn="just" defTabSz="914400" rtl="0" eaLnBrk="1" latinLnBrk="0" hangingPunct="1">
        <a:spcBef>
          <a:spcPts val="400"/>
        </a:spcBef>
        <a:buFont typeface="Arial" pitchFamily="34" charset="0"/>
        <a:buChar char="–"/>
        <a:defRPr sz="1400" kern="1200">
          <a:solidFill>
            <a:schemeClr val="tx1"/>
          </a:solidFill>
          <a:latin typeface="+mn-lt"/>
          <a:ea typeface="+mn-ea"/>
          <a:cs typeface="+mn-cs"/>
        </a:defRPr>
      </a:lvl4pPr>
      <a:lvl5pPr marL="1706563" indent="-273050" algn="just" defTabSz="914400" rtl="0" eaLnBrk="1" latinLnBrk="0" hangingPunct="1">
        <a:spcBef>
          <a:spcPts val="4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047207" y="3140968"/>
            <a:ext cx="6636569" cy="1384995"/>
          </a:xfrm>
          <a:prstGeom prst="rect">
            <a:avLst/>
          </a:prstGeom>
        </p:spPr>
        <p:txBody>
          <a:bodyPr wrap="square">
            <a:spAutoFit/>
          </a:bodyPr>
          <a:lstStyle/>
          <a:p>
            <a:pPr algn="ctr"/>
            <a:r>
              <a:rPr lang="es-ES" sz="2800" b="1" dirty="0" smtClean="0">
                <a:solidFill>
                  <a:srgbClr val="0070C0"/>
                </a:solidFill>
                <a:latin typeface="+mj-lt"/>
              </a:rPr>
              <a:t>PROGRAMACION DE LAS ACTIVIDADES DE LOS PROFESIONALES Y NO PROFESIONALES DEL SEGURO SOCIAL DE SALUD-ESSALUD</a:t>
            </a:r>
            <a:endParaRPr lang="es-PE" sz="2800" dirty="0">
              <a:solidFill>
                <a:srgbClr val="0070C0"/>
              </a:solidFill>
              <a:latin typeface="+mj-lt"/>
            </a:endParaRPr>
          </a:p>
        </p:txBody>
      </p:sp>
      <p:sp>
        <p:nvSpPr>
          <p:cNvPr id="4" name="3 Rectángulo"/>
          <p:cNvSpPr/>
          <p:nvPr/>
        </p:nvSpPr>
        <p:spPr>
          <a:xfrm>
            <a:off x="1899145" y="5301208"/>
            <a:ext cx="4572000" cy="646331"/>
          </a:xfrm>
          <a:prstGeom prst="rect">
            <a:avLst/>
          </a:prstGeom>
        </p:spPr>
        <p:txBody>
          <a:bodyPr>
            <a:spAutoFit/>
          </a:bodyPr>
          <a:lstStyle/>
          <a:p>
            <a:pPr algn="just"/>
            <a:r>
              <a:rPr lang="es-PE" b="1" dirty="0">
                <a:solidFill>
                  <a:srgbClr val="0070C0"/>
                </a:solidFill>
                <a:effectLst>
                  <a:outerShdw blurRad="50800" dist="38100" dir="5400000" algn="t">
                    <a:srgbClr val="000000">
                      <a:alpha val="40000"/>
                    </a:srgbClr>
                  </a:outerShdw>
                </a:effectLst>
              </a:rPr>
              <a:t>RED ASISTENCIAL UCAYALI</a:t>
            </a:r>
            <a:endParaRPr lang="es-PE" dirty="0">
              <a:solidFill>
                <a:srgbClr val="0070C0"/>
              </a:solidFill>
            </a:endParaRPr>
          </a:p>
          <a:p>
            <a:pPr algn="just"/>
            <a:r>
              <a:rPr lang="es-PE" b="1" dirty="0">
                <a:solidFill>
                  <a:srgbClr val="0070C0"/>
                </a:solidFill>
                <a:effectLst>
                  <a:outerShdw blurRad="50800" dist="38100" dir="5400000" algn="t">
                    <a:srgbClr val="000000">
                      <a:alpha val="40000"/>
                    </a:srgbClr>
                  </a:outerShdw>
                </a:effectLst>
              </a:rPr>
              <a:t>AÑO 2019</a:t>
            </a:r>
            <a:endParaRPr lang="es-PE" dirty="0">
              <a:solidFill>
                <a:srgbClr val="0070C0"/>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2" y="2607126"/>
            <a:ext cx="1934740" cy="276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152" y="1248596"/>
            <a:ext cx="2105215" cy="168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58725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p:txBody>
          <a:bodyPr/>
          <a:lstStyle/>
          <a:p>
            <a:r>
              <a:rPr lang="es-ES" dirty="0" smtClean="0"/>
              <a:t>Red Asistencial Ucayali</a:t>
            </a:r>
            <a:endParaRPr lang="es-ES" dirty="0"/>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9</a:t>
            </a:fld>
            <a:endParaRPr lang="es-ES"/>
          </a:p>
        </p:txBody>
      </p:sp>
      <p:sp>
        <p:nvSpPr>
          <p:cNvPr id="9" name="8 Rectángulo"/>
          <p:cNvSpPr/>
          <p:nvPr/>
        </p:nvSpPr>
        <p:spPr>
          <a:xfrm>
            <a:off x="355358" y="1133515"/>
            <a:ext cx="2664705"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6.2.3.7</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0" name="9 Rectángulo"/>
          <p:cNvSpPr/>
          <p:nvPr/>
        </p:nvSpPr>
        <p:spPr>
          <a:xfrm>
            <a:off x="604336" y="1844824"/>
            <a:ext cx="4176463" cy="1815882"/>
          </a:xfrm>
          <a:prstGeom prst="rect">
            <a:avLst/>
          </a:prstGeom>
        </p:spPr>
        <p:txBody>
          <a:bodyPr wrap="square">
            <a:spAutoFit/>
          </a:bodyPr>
          <a:lstStyle/>
          <a:p>
            <a:pPr algn="just"/>
            <a:r>
              <a:rPr lang="es-PE" sz="1600" dirty="0" smtClean="0">
                <a:solidFill>
                  <a:srgbClr val="0070C0"/>
                </a:solidFill>
              </a:rPr>
              <a:t>Las actividades que realiza el profesional medico programado en Centro Quirúrgico de un establecimiento de Salud de II Nivel de Atención, incluye la visita medica en área de recuperación Post Anestésica. En el III Nivel, considera personal exclusivo en la Sala de Recuperación Post Anestésica.</a:t>
            </a:r>
            <a:endParaRPr lang="es-PE" sz="1600" dirty="0">
              <a:solidFill>
                <a:srgbClr val="0070C0"/>
              </a:solidFill>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3502" y="1133515"/>
            <a:ext cx="3415121" cy="26393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descr="Resultado de imagen para visita medica a una sala anestes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127" y="3943167"/>
            <a:ext cx="4387969" cy="24682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2106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10</a:t>
            </a:fld>
            <a:endParaRPr lang="es-ES"/>
          </a:p>
        </p:txBody>
      </p:sp>
      <p:sp>
        <p:nvSpPr>
          <p:cNvPr id="9" name="8 Rectángulo"/>
          <p:cNvSpPr/>
          <p:nvPr/>
        </p:nvSpPr>
        <p:spPr>
          <a:xfrm>
            <a:off x="355358" y="1133515"/>
            <a:ext cx="2664705"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6.2.5.1</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0" name="9 Rectángulo"/>
          <p:cNvSpPr/>
          <p:nvPr/>
        </p:nvSpPr>
        <p:spPr>
          <a:xfrm>
            <a:off x="775143" y="1754084"/>
            <a:ext cx="7629808" cy="830997"/>
          </a:xfrm>
          <a:prstGeom prst="rect">
            <a:avLst/>
          </a:prstGeom>
        </p:spPr>
        <p:txBody>
          <a:bodyPr wrap="square">
            <a:spAutoFit/>
          </a:bodyPr>
          <a:lstStyle/>
          <a:p>
            <a:pPr algn="just"/>
            <a:r>
              <a:rPr lang="es-PE" sz="1600" b="1" u="sng" dirty="0" smtClean="0">
                <a:solidFill>
                  <a:srgbClr val="0070C0"/>
                </a:solidFill>
              </a:rPr>
              <a:t>Las actividades sanitarias </a:t>
            </a:r>
            <a:r>
              <a:rPr lang="es-PE" sz="1600" dirty="0" smtClean="0">
                <a:solidFill>
                  <a:srgbClr val="0070C0"/>
                </a:solidFill>
              </a:rPr>
              <a:t>para el personal medico </a:t>
            </a:r>
            <a:r>
              <a:rPr lang="es-PE" sz="1600" b="1" u="sng" dirty="0" smtClean="0">
                <a:solidFill>
                  <a:srgbClr val="0070C0"/>
                </a:solidFill>
              </a:rPr>
              <a:t>se programa de acuerdo a la demanda de actividades </a:t>
            </a:r>
            <a:r>
              <a:rPr lang="es-PE" sz="1600" dirty="0" smtClean="0">
                <a:solidFill>
                  <a:srgbClr val="0070C0"/>
                </a:solidFill>
              </a:rPr>
              <a:t>consignadas en el Anexo 06, las cuales son registradas obligatoriamente en el Sistema de Información vigente.</a:t>
            </a:r>
            <a:endParaRPr lang="es-PE" sz="1600" b="1" u="sng" dirty="0">
              <a:solidFill>
                <a:srgbClr val="0070C0"/>
              </a:solidFill>
            </a:endParaRPr>
          </a:p>
        </p:txBody>
      </p:sp>
      <p:sp>
        <p:nvSpPr>
          <p:cNvPr id="11" name="10 Rectángulo"/>
          <p:cNvSpPr/>
          <p:nvPr/>
        </p:nvSpPr>
        <p:spPr>
          <a:xfrm>
            <a:off x="2932344" y="2712413"/>
            <a:ext cx="5472607" cy="3539430"/>
          </a:xfrm>
          <a:prstGeom prst="rect">
            <a:avLst/>
          </a:prstGeom>
        </p:spPr>
        <p:txBody>
          <a:bodyPr wrap="square">
            <a:spAutoFit/>
          </a:bodyPr>
          <a:lstStyle/>
          <a:p>
            <a:pPr algn="just"/>
            <a:r>
              <a:rPr lang="es-PE" sz="1600" b="1" u="sng" dirty="0" smtClean="0">
                <a:solidFill>
                  <a:srgbClr val="0070C0"/>
                </a:solidFill>
              </a:rPr>
              <a:t>Comentario:</a:t>
            </a:r>
            <a:r>
              <a:rPr lang="es-PE" sz="1600" b="1" dirty="0" smtClean="0">
                <a:solidFill>
                  <a:srgbClr val="0070C0"/>
                </a:solidFill>
              </a:rPr>
              <a:t> </a:t>
            </a:r>
            <a:r>
              <a:rPr lang="es-PE" sz="1600" i="1" dirty="0" smtClean="0">
                <a:solidFill>
                  <a:srgbClr val="0070C0"/>
                </a:solidFill>
              </a:rPr>
              <a:t>Considerar que de las 50 horas sanitarias y de acuerdo a la demanda existente y/o nivel de atención del establecimiento, se debe priorizar:</a:t>
            </a:r>
          </a:p>
          <a:p>
            <a:pPr marL="342900" indent="-342900" algn="just">
              <a:buFont typeface="+mj-lt"/>
              <a:buAutoNum type="arabicPeriod"/>
            </a:pPr>
            <a:r>
              <a:rPr lang="es-PE" sz="1600" i="1" dirty="0" smtClean="0">
                <a:solidFill>
                  <a:srgbClr val="0070C0"/>
                </a:solidFill>
              </a:rPr>
              <a:t>Las actividades asistenciales (interconsultas, Procedimientos Diagnósticos, Terapéuticos, Cirugías ambulatorias, Triaje, otras actividades del primer nivel de atención) para atender las necesidades de la población asignada, seguidas de actividades técnicos administrativas, de capacitación y otras.</a:t>
            </a:r>
          </a:p>
          <a:p>
            <a:pPr marL="342900" indent="-342900" algn="just">
              <a:buFont typeface="+mj-lt"/>
              <a:buAutoNum type="arabicPeriod"/>
            </a:pPr>
            <a:endParaRPr lang="es-PE" sz="1600" i="1" dirty="0">
              <a:solidFill>
                <a:srgbClr val="0070C0"/>
              </a:solidFill>
            </a:endParaRPr>
          </a:p>
          <a:p>
            <a:pPr marL="342900" indent="-342900" algn="just">
              <a:buFont typeface="+mj-lt"/>
              <a:buAutoNum type="arabicPeriod"/>
            </a:pPr>
            <a:r>
              <a:rPr lang="es-PE" sz="1600" i="1" dirty="0" smtClean="0">
                <a:solidFill>
                  <a:srgbClr val="0070C0"/>
                </a:solidFill>
              </a:rPr>
              <a:t>La programación en horas sanitarias no debe sobrepasar las 50 horas estipuladas de acuerdo a Ley, con estricto cumplimiento de las 100 horas asistenciales a fin de optimizar la demanda existente.</a:t>
            </a:r>
            <a:endParaRPr lang="es-PE" sz="1600" i="1" dirty="0">
              <a:solidFill>
                <a:srgbClr val="0070C0"/>
              </a:solidFill>
            </a:endParaRPr>
          </a:p>
        </p:txBody>
      </p:sp>
      <p:pic>
        <p:nvPicPr>
          <p:cNvPr id="8193" name="Picture 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763" t="7447" r="25066" b="8191"/>
          <a:stretch/>
        </p:blipFill>
        <p:spPr bwMode="auto">
          <a:xfrm>
            <a:off x="856337" y="2996952"/>
            <a:ext cx="1851823" cy="2979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151045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11</a:t>
            </a:fld>
            <a:endParaRPr lang="es-ES"/>
          </a:p>
        </p:txBody>
      </p:sp>
      <p:sp>
        <p:nvSpPr>
          <p:cNvPr id="8" name="7 Rectángulo"/>
          <p:cNvSpPr/>
          <p:nvPr/>
        </p:nvSpPr>
        <p:spPr>
          <a:xfrm>
            <a:off x="1410641" y="1273944"/>
            <a:ext cx="3305375" cy="1815882"/>
          </a:xfrm>
          <a:prstGeom prst="rect">
            <a:avLst/>
          </a:prstGeom>
        </p:spPr>
        <p:txBody>
          <a:bodyPr wrap="square">
            <a:spAutoFit/>
          </a:bodyPr>
          <a:lstStyle/>
          <a:p>
            <a:pPr marL="285750" indent="-285750" algn="just">
              <a:buFont typeface="Wingdings" panose="05000000000000000000" pitchFamily="2" charset="2"/>
              <a:buChar char="q"/>
            </a:pPr>
            <a:r>
              <a:rPr lang="es-PE" sz="1600" dirty="0" smtClean="0">
                <a:solidFill>
                  <a:srgbClr val="0070C0"/>
                </a:solidFill>
              </a:rPr>
              <a:t>La programación de especialistas se realiza en las IPRESS dentro del ámbito de influencia de la Red Asistencial e Inter-Redes cuando será requerido; para eliminar las barreras de acceso y mejorar la capacidad de respuesta.</a:t>
            </a:r>
          </a:p>
        </p:txBody>
      </p:sp>
      <p:sp>
        <p:nvSpPr>
          <p:cNvPr id="2" name="1 Rectángulo"/>
          <p:cNvSpPr/>
          <p:nvPr/>
        </p:nvSpPr>
        <p:spPr>
          <a:xfrm>
            <a:off x="5161053" y="1236167"/>
            <a:ext cx="3456384" cy="2062103"/>
          </a:xfrm>
          <a:prstGeom prst="rect">
            <a:avLst/>
          </a:prstGeom>
        </p:spPr>
        <p:txBody>
          <a:bodyPr wrap="square">
            <a:spAutoFit/>
          </a:bodyPr>
          <a:lstStyle/>
          <a:p>
            <a:pPr marL="285750" indent="-285750" algn="just">
              <a:buFont typeface="Wingdings" panose="05000000000000000000" pitchFamily="2" charset="2"/>
              <a:buChar char="q"/>
            </a:pPr>
            <a:r>
              <a:rPr lang="es-PE" sz="1600" dirty="0">
                <a:solidFill>
                  <a:srgbClr val="0070C0"/>
                </a:solidFill>
              </a:rPr>
              <a:t>La </a:t>
            </a:r>
            <a:r>
              <a:rPr lang="es-PE" sz="1600" dirty="0" smtClean="0">
                <a:solidFill>
                  <a:srgbClr val="0070C0"/>
                </a:solidFill>
              </a:rPr>
              <a:t>programación </a:t>
            </a:r>
            <a:r>
              <a:rPr lang="es-PE" sz="1600" dirty="0">
                <a:solidFill>
                  <a:srgbClr val="0070C0"/>
                </a:solidFill>
              </a:rPr>
              <a:t>asistencial del profesional no medico se programa en jornadas de 06 </a:t>
            </a:r>
            <a:r>
              <a:rPr lang="es-PE" sz="1600" dirty="0" smtClean="0">
                <a:solidFill>
                  <a:srgbClr val="0070C0"/>
                </a:solidFill>
              </a:rPr>
              <a:t>horas en turno mañana, tarde y turno noche de 12 horas según corresponda, </a:t>
            </a:r>
            <a:r>
              <a:rPr lang="es-PE" sz="1600" b="1" i="1" u="sng" dirty="0" smtClean="0">
                <a:solidFill>
                  <a:srgbClr val="0070C0"/>
                </a:solidFill>
              </a:rPr>
              <a:t>conforme a los </a:t>
            </a:r>
            <a:r>
              <a:rPr lang="es-PE" sz="1600" b="1" i="1" u="sng" dirty="0" err="1" smtClean="0">
                <a:solidFill>
                  <a:srgbClr val="0070C0"/>
                </a:solidFill>
              </a:rPr>
              <a:t>estandares</a:t>
            </a:r>
            <a:r>
              <a:rPr lang="es-PE" sz="1600" b="1" i="1" u="sng" dirty="0" smtClean="0">
                <a:solidFill>
                  <a:srgbClr val="0070C0"/>
                </a:solidFill>
              </a:rPr>
              <a:t> de rendimiento laboral por el nivel de </a:t>
            </a:r>
            <a:r>
              <a:rPr lang="es-PE" sz="1600" b="1" i="1" u="sng" dirty="0" err="1" smtClean="0">
                <a:solidFill>
                  <a:srgbClr val="0070C0"/>
                </a:solidFill>
              </a:rPr>
              <a:t>atencion</a:t>
            </a:r>
            <a:r>
              <a:rPr lang="es-PE" sz="1600" b="1" i="1" u="sng" dirty="0" smtClean="0">
                <a:solidFill>
                  <a:srgbClr val="0070C0"/>
                </a:solidFill>
              </a:rPr>
              <a:t> vigente por grupo profesional.</a:t>
            </a:r>
            <a:endParaRPr lang="es-PE" sz="1600" dirty="0">
              <a:solidFill>
                <a:srgbClr val="0070C0"/>
              </a:solidFill>
            </a:endParaRPr>
          </a:p>
        </p:txBody>
      </p:sp>
      <p:sp>
        <p:nvSpPr>
          <p:cNvPr id="9" name="8 Rectángulo"/>
          <p:cNvSpPr/>
          <p:nvPr/>
        </p:nvSpPr>
        <p:spPr>
          <a:xfrm>
            <a:off x="995202" y="5733256"/>
            <a:ext cx="3550844"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2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TURNO MAÑANA Y TARDE</a:t>
            </a:r>
            <a:endParaRPr lang="es-ES" sz="2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0" name="9 Rectángulo"/>
          <p:cNvSpPr/>
          <p:nvPr/>
        </p:nvSpPr>
        <p:spPr>
          <a:xfrm>
            <a:off x="5780949" y="5733255"/>
            <a:ext cx="2108270" cy="46166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2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TURNO NOCHE</a:t>
            </a:r>
            <a:endParaRPr lang="es-ES" sz="2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8884"/>
          <a:stretch/>
        </p:blipFill>
        <p:spPr bwMode="auto">
          <a:xfrm>
            <a:off x="344609" y="1005610"/>
            <a:ext cx="1066032" cy="2389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196664" y="3405980"/>
            <a:ext cx="3147920" cy="219428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Elipse"/>
          <p:cNvSpPr/>
          <p:nvPr/>
        </p:nvSpPr>
        <p:spPr>
          <a:xfrm>
            <a:off x="2369201" y="3471066"/>
            <a:ext cx="802845" cy="10064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2" name="11 Conector recto de flecha"/>
          <p:cNvCxnSpPr/>
          <p:nvPr/>
        </p:nvCxnSpPr>
        <p:spPr>
          <a:xfrm>
            <a:off x="2770623" y="3974294"/>
            <a:ext cx="0" cy="24679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16 Conector recto de flecha"/>
          <p:cNvCxnSpPr/>
          <p:nvPr/>
        </p:nvCxnSpPr>
        <p:spPr>
          <a:xfrm flipV="1">
            <a:off x="2770622" y="3512885"/>
            <a:ext cx="1" cy="4292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 name="14 Elipse"/>
          <p:cNvSpPr/>
          <p:nvPr/>
        </p:nvSpPr>
        <p:spPr>
          <a:xfrm>
            <a:off x="2733308" y="3896344"/>
            <a:ext cx="73186" cy="915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8" name="17 Conector recto de flecha"/>
          <p:cNvCxnSpPr>
            <a:stCxn id="15" idx="6"/>
          </p:cNvCxnSpPr>
          <p:nvPr/>
        </p:nvCxnSpPr>
        <p:spPr>
          <a:xfrm flipV="1">
            <a:off x="2806494" y="3727500"/>
            <a:ext cx="256834" cy="21461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6045" y="3512885"/>
            <a:ext cx="3118077" cy="20873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263727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12</a:t>
            </a:fld>
            <a:endParaRPr lang="es-ES"/>
          </a:p>
        </p:txBody>
      </p:sp>
      <p:sp>
        <p:nvSpPr>
          <p:cNvPr id="7" name="6 Rectángulo"/>
          <p:cNvSpPr/>
          <p:nvPr/>
        </p:nvSpPr>
        <p:spPr>
          <a:xfrm>
            <a:off x="355358" y="1133515"/>
            <a:ext cx="2664705"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6.2.7.4</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8" name="7 Rectángulo"/>
          <p:cNvSpPr/>
          <p:nvPr/>
        </p:nvSpPr>
        <p:spPr>
          <a:xfrm>
            <a:off x="611561" y="1844824"/>
            <a:ext cx="7992888" cy="1077218"/>
          </a:xfrm>
          <a:prstGeom prst="rect">
            <a:avLst/>
          </a:prstGeom>
        </p:spPr>
        <p:txBody>
          <a:bodyPr wrap="square">
            <a:spAutoFit/>
          </a:bodyPr>
          <a:lstStyle/>
          <a:p>
            <a:pPr algn="just"/>
            <a:r>
              <a:rPr lang="es-PE" sz="1600" dirty="0" smtClean="0">
                <a:solidFill>
                  <a:srgbClr val="0070C0"/>
                </a:solidFill>
              </a:rPr>
              <a:t>El reporte de Enfermería (20 minutos) se realiza dentro de la jornada laboral y procede en los servicios de enfermería que realizan labor asistencial. En situaciones que las enfermeras no tengan relevo en consulta externa debe entregar el reporte de enfermería al Jefe de Servicio (…) según corresponda.</a:t>
            </a:r>
          </a:p>
        </p:txBody>
      </p:sp>
      <p:sp>
        <p:nvSpPr>
          <p:cNvPr id="9" name="8 Rectángulo"/>
          <p:cNvSpPr/>
          <p:nvPr/>
        </p:nvSpPr>
        <p:spPr>
          <a:xfrm>
            <a:off x="4499992" y="3655188"/>
            <a:ext cx="3600400" cy="1323439"/>
          </a:xfrm>
          <a:prstGeom prst="rect">
            <a:avLst/>
          </a:prstGeom>
        </p:spPr>
        <p:txBody>
          <a:bodyPr wrap="square">
            <a:spAutoFit/>
          </a:bodyPr>
          <a:lstStyle/>
          <a:p>
            <a:pPr algn="just"/>
            <a:r>
              <a:rPr lang="es-PE" sz="1600" b="1" u="sng" dirty="0" smtClean="0">
                <a:solidFill>
                  <a:srgbClr val="0070C0"/>
                </a:solidFill>
              </a:rPr>
              <a:t>Comentario:</a:t>
            </a:r>
            <a:r>
              <a:rPr lang="es-PE" sz="1600" b="1" dirty="0" smtClean="0">
                <a:solidFill>
                  <a:srgbClr val="0070C0"/>
                </a:solidFill>
              </a:rPr>
              <a:t> </a:t>
            </a:r>
            <a:r>
              <a:rPr lang="es-PE" sz="1600" i="1" dirty="0" smtClean="0">
                <a:solidFill>
                  <a:srgbClr val="0070C0"/>
                </a:solidFill>
              </a:rPr>
              <a:t>Bajo ninguna circunstancia, la entrega de cargo se programa antes del inicio de la actividad asistencial, como se ha evidenciado en las visitas de supervisión en el 1° nivel de atención.</a:t>
            </a:r>
            <a:endParaRPr lang="es-PE" sz="1600" b="1" u="sng" dirty="0">
              <a:solidFill>
                <a:srgbClr val="0070C0"/>
              </a:solidFill>
            </a:endParaRP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2922042"/>
            <a:ext cx="1907041" cy="1757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p:cNvSpPr/>
          <p:nvPr/>
        </p:nvSpPr>
        <p:spPr>
          <a:xfrm>
            <a:off x="1338016" y="5603406"/>
            <a:ext cx="1931876"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reportes</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12291"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28090" y="3695555"/>
            <a:ext cx="2019688" cy="196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701307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13</a:t>
            </a:fld>
            <a:endParaRPr lang="es-ES"/>
          </a:p>
        </p:txBody>
      </p:sp>
      <p:sp>
        <p:nvSpPr>
          <p:cNvPr id="8" name="7 Rectángulo"/>
          <p:cNvSpPr/>
          <p:nvPr/>
        </p:nvSpPr>
        <p:spPr>
          <a:xfrm>
            <a:off x="2699793" y="1309539"/>
            <a:ext cx="5904656" cy="1077218"/>
          </a:xfrm>
          <a:prstGeom prst="rect">
            <a:avLst/>
          </a:prstGeom>
        </p:spPr>
        <p:txBody>
          <a:bodyPr wrap="square">
            <a:spAutoFit/>
          </a:bodyPr>
          <a:lstStyle/>
          <a:p>
            <a:pPr algn="just"/>
            <a:r>
              <a:rPr lang="es-PE" sz="1600" dirty="0" smtClean="0">
                <a:solidFill>
                  <a:srgbClr val="0070C0"/>
                </a:solidFill>
              </a:rPr>
              <a:t>Conforme a la Resolución de la Oficina Central de Planificación y Desarrollo N°01-OCPD-ESSALUD-2013, </a:t>
            </a:r>
            <a:r>
              <a:rPr lang="es-PE" sz="1600" b="1" i="1" u="sng" dirty="0" smtClean="0">
                <a:solidFill>
                  <a:srgbClr val="0070C0"/>
                </a:solidFill>
              </a:rPr>
              <a:t>la programación en consulta ambulatoria del Técnico de Enfermería (TE) en el I, II y III Nivel de atención corresponde a 4 consultorios por TE.</a:t>
            </a:r>
            <a:endParaRPr lang="es-PE" sz="1600" dirty="0" smtClean="0">
              <a:solidFill>
                <a:srgbClr val="0070C0"/>
              </a:solidFill>
            </a:endParaRPr>
          </a:p>
        </p:txBody>
      </p:sp>
      <p:sp>
        <p:nvSpPr>
          <p:cNvPr id="9" name="8 Rectángulo"/>
          <p:cNvSpPr/>
          <p:nvPr/>
        </p:nvSpPr>
        <p:spPr>
          <a:xfrm>
            <a:off x="2699793" y="2636912"/>
            <a:ext cx="5904654" cy="584775"/>
          </a:xfrm>
          <a:prstGeom prst="rect">
            <a:avLst/>
          </a:prstGeom>
        </p:spPr>
        <p:txBody>
          <a:bodyPr wrap="square">
            <a:spAutoFit/>
          </a:bodyPr>
          <a:lstStyle/>
          <a:p>
            <a:pPr algn="just"/>
            <a:r>
              <a:rPr lang="es-PE" sz="1600" dirty="0" smtClean="0">
                <a:solidFill>
                  <a:srgbClr val="0070C0"/>
                </a:solidFill>
              </a:rPr>
              <a:t>En relación a la programación en horas extraordinarias aprobada con Resolución N°02-GG-ESSALUD-2015 cabe destacar:</a:t>
            </a:r>
          </a:p>
        </p:txBody>
      </p:sp>
      <p:sp>
        <p:nvSpPr>
          <p:cNvPr id="10" name="9 Rectángulo"/>
          <p:cNvSpPr/>
          <p:nvPr/>
        </p:nvSpPr>
        <p:spPr>
          <a:xfrm>
            <a:off x="2686845" y="3531169"/>
            <a:ext cx="2238305"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1.11</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1" name="10 Rectángulo"/>
          <p:cNvSpPr/>
          <p:nvPr/>
        </p:nvSpPr>
        <p:spPr>
          <a:xfrm>
            <a:off x="2723098" y="4365104"/>
            <a:ext cx="5881351" cy="830997"/>
          </a:xfrm>
          <a:prstGeom prst="rect">
            <a:avLst/>
          </a:prstGeom>
        </p:spPr>
        <p:txBody>
          <a:bodyPr wrap="square">
            <a:spAutoFit/>
          </a:bodyPr>
          <a:lstStyle/>
          <a:p>
            <a:pPr algn="just"/>
            <a:r>
              <a:rPr lang="es-PE" sz="1600" dirty="0" smtClean="0">
                <a:solidFill>
                  <a:srgbClr val="0070C0"/>
                </a:solidFill>
              </a:rPr>
              <a:t>No procede la programación en horas extraordinarias al personal asistencial que no haya cumplido con la ejecución total de sus horas ordinarias obligatorias programadas.</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2120447"/>
            <a:ext cx="2003277" cy="3406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rot="1131121">
            <a:off x="1675317" y="2656687"/>
            <a:ext cx="682036" cy="3659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200" b="1" dirty="0" smtClean="0">
                <a:solidFill>
                  <a:schemeClr val="tx1"/>
                </a:solidFill>
              </a:rPr>
              <a:t>NO</a:t>
            </a:r>
            <a:endParaRPr lang="es-PE" sz="2200" b="1" dirty="0">
              <a:solidFill>
                <a:schemeClr val="tx1"/>
              </a:solidFill>
            </a:endParaRPr>
          </a:p>
        </p:txBody>
      </p:sp>
    </p:spTree>
    <p:extLst>
      <p:ext uri="{BB962C8B-B14F-4D97-AF65-F5344CB8AC3E}">
        <p14:creationId xmlns:p14="http://schemas.microsoft.com/office/powerpoint/2010/main" val="408463676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14</a:t>
            </a:fld>
            <a:endParaRPr lang="es-ES"/>
          </a:p>
        </p:txBody>
      </p:sp>
      <p:sp>
        <p:nvSpPr>
          <p:cNvPr id="7" name="6 Rectángulo"/>
          <p:cNvSpPr/>
          <p:nvPr/>
        </p:nvSpPr>
        <p:spPr>
          <a:xfrm>
            <a:off x="597497" y="1124744"/>
            <a:ext cx="2238305"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1.13</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8" name="7 Rectángulo"/>
          <p:cNvSpPr/>
          <p:nvPr/>
        </p:nvSpPr>
        <p:spPr>
          <a:xfrm>
            <a:off x="597497" y="1774458"/>
            <a:ext cx="8006951" cy="1323439"/>
          </a:xfrm>
          <a:prstGeom prst="rect">
            <a:avLst/>
          </a:prstGeom>
        </p:spPr>
        <p:txBody>
          <a:bodyPr wrap="square">
            <a:spAutoFit/>
          </a:bodyPr>
          <a:lstStyle/>
          <a:p>
            <a:pPr algn="just"/>
            <a:r>
              <a:rPr lang="es-PE" sz="1600" b="1" i="1" u="sng" dirty="0" smtClean="0">
                <a:solidFill>
                  <a:srgbClr val="0070C0"/>
                </a:solidFill>
              </a:rPr>
              <a:t>No procede la programación de horas extraordinarias para los médicos y enfermeras Jefes de Servicio y Departamento Asistencial.</a:t>
            </a:r>
            <a:r>
              <a:rPr lang="es-PE" sz="1600" dirty="0" smtClean="0">
                <a:solidFill>
                  <a:srgbClr val="0070C0"/>
                </a:solidFill>
              </a:rPr>
              <a:t> De manera excepcional y solo en los Establecimientos de Salud de las Redes Asistenciales Tipo C, la Gerencia Central de Operaciones autorizara la programación de médicos y enfermeras Jefes de Servicio y Departamento Asistencial en las áreas que corresponda, previa evaluación de la necesidad sustentada.</a:t>
            </a:r>
            <a:endParaRPr lang="es-PE" sz="1600" dirty="0" smtClean="0">
              <a:solidFill>
                <a:srgbClr val="0070C0"/>
              </a:solidFill>
            </a:endParaRPr>
          </a:p>
        </p:txBody>
      </p:sp>
      <p:pic>
        <p:nvPicPr>
          <p:cNvPr id="102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55" b="98545" l="0" r="100000"/>
                    </a14:imgEffect>
                  </a14:imgLayer>
                </a14:imgProps>
              </a:ext>
              <a:ext uri="{28A0092B-C50C-407E-A947-70E740481C1C}">
                <a14:useLocalDpi xmlns:a14="http://schemas.microsoft.com/office/drawing/2010/main" val="0"/>
              </a:ext>
            </a:extLst>
          </a:blip>
          <a:srcRect/>
          <a:stretch>
            <a:fillRect/>
          </a:stretch>
        </p:blipFill>
        <p:spPr bwMode="auto">
          <a:xfrm>
            <a:off x="1187626" y="3404468"/>
            <a:ext cx="1885300"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1276870" y="5589240"/>
            <a:ext cx="1706813" cy="707886"/>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20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GERENTE DE </a:t>
            </a:r>
          </a:p>
          <a:p>
            <a:pPr algn="ctr"/>
            <a:r>
              <a:rPr lang="es-ES" sz="20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OPERACIONES</a:t>
            </a:r>
            <a:endParaRPr lang="es-ES" sz="20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2" name="1 Llamada rectangular redondeada"/>
          <p:cNvSpPr/>
          <p:nvPr/>
        </p:nvSpPr>
        <p:spPr>
          <a:xfrm>
            <a:off x="2983683" y="3176736"/>
            <a:ext cx="936104" cy="456580"/>
          </a:xfrm>
          <a:prstGeom prst="wedgeRoundRectCallout">
            <a:avLst>
              <a:gd name="adj1" fmla="val -46610"/>
              <a:gd name="adj2" fmla="val 118131"/>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b="1" dirty="0" smtClean="0">
                <a:solidFill>
                  <a:schemeClr val="tx1"/>
                </a:solidFill>
              </a:rPr>
              <a:t>YO AUTORIZO</a:t>
            </a:r>
            <a:endParaRPr lang="es-PE" sz="1200" b="1" dirty="0">
              <a:solidFill>
                <a:schemeClr val="tx1"/>
              </a:solidFill>
            </a:endParaRPr>
          </a:p>
        </p:txBody>
      </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214" t="21429" r="72687" b="33129"/>
          <a:stretch/>
        </p:blipFill>
        <p:spPr bwMode="auto">
          <a:xfrm>
            <a:off x="5779432" y="3130815"/>
            <a:ext cx="1620812" cy="2529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Resultado de imagen para ENFERMERO ANIMADO"/>
          <p:cNvPicPr>
            <a:picLocks noChangeAspect="1" noChangeArrowheads="1"/>
          </p:cNvPicPr>
          <p:nvPr/>
        </p:nvPicPr>
        <p:blipFill rotWithShape="1">
          <a:blip r:embed="rId5">
            <a:extLst>
              <a:ext uri="{28A0092B-C50C-407E-A947-70E740481C1C}">
                <a14:useLocalDpi xmlns:a14="http://schemas.microsoft.com/office/drawing/2010/main" val="0"/>
              </a:ext>
            </a:extLst>
          </a:blip>
          <a:srcRect l="60302" t="23625" r="24621" b="38528"/>
          <a:stretch/>
        </p:blipFill>
        <p:spPr bwMode="auto">
          <a:xfrm>
            <a:off x="7393844" y="3489064"/>
            <a:ext cx="1264730" cy="217171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76848" t="11088" r="6100" b="32041"/>
          <a:stretch/>
        </p:blipFill>
        <p:spPr bwMode="auto">
          <a:xfrm>
            <a:off x="4699312" y="3259233"/>
            <a:ext cx="1080120" cy="2401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4495085"/>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15</a:t>
            </a:fld>
            <a:endParaRPr lang="es-ES"/>
          </a:p>
        </p:txBody>
      </p:sp>
      <p:sp>
        <p:nvSpPr>
          <p:cNvPr id="7" name="6 Rectángulo"/>
          <p:cNvSpPr/>
          <p:nvPr/>
        </p:nvSpPr>
        <p:spPr>
          <a:xfrm>
            <a:off x="496508" y="1124744"/>
            <a:ext cx="244028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a:t>
            </a: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2.2.5</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8" name="7 Rectángulo"/>
          <p:cNvSpPr/>
          <p:nvPr/>
        </p:nvSpPr>
        <p:spPr>
          <a:xfrm>
            <a:off x="496508" y="1849126"/>
            <a:ext cx="4287324" cy="1077218"/>
          </a:xfrm>
          <a:prstGeom prst="rect">
            <a:avLst/>
          </a:prstGeom>
        </p:spPr>
        <p:txBody>
          <a:bodyPr wrap="square">
            <a:spAutoFit/>
          </a:bodyPr>
          <a:lstStyle/>
          <a:p>
            <a:pPr algn="just"/>
            <a:r>
              <a:rPr lang="es-PE" sz="1600" b="1" i="1" u="sng" dirty="0" smtClean="0">
                <a:solidFill>
                  <a:srgbClr val="0070C0"/>
                </a:solidFill>
              </a:rPr>
              <a:t>No se permite la disminución de la productividad en horas ordinarias, que origine la transferencia de demanda a ser atendida en horas extraordinarias.</a:t>
            </a:r>
            <a:endParaRPr lang="es-PE" sz="1600" dirty="0" smtClean="0">
              <a:solidFill>
                <a:srgbClr val="0070C0"/>
              </a:solidFill>
            </a:endParaRPr>
          </a:p>
        </p:txBody>
      </p:sp>
      <p:sp>
        <p:nvSpPr>
          <p:cNvPr id="9" name="8 Rectángulo"/>
          <p:cNvSpPr/>
          <p:nvPr/>
        </p:nvSpPr>
        <p:spPr>
          <a:xfrm>
            <a:off x="626479" y="4005064"/>
            <a:ext cx="2347309"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a:t>
            </a: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2.3.5</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0" name="9 Rectángulo"/>
          <p:cNvSpPr/>
          <p:nvPr/>
        </p:nvSpPr>
        <p:spPr>
          <a:xfrm>
            <a:off x="626480" y="4725144"/>
            <a:ext cx="4287324" cy="1077218"/>
          </a:xfrm>
          <a:prstGeom prst="rect">
            <a:avLst/>
          </a:prstGeom>
        </p:spPr>
        <p:txBody>
          <a:bodyPr wrap="square">
            <a:spAutoFit/>
          </a:bodyPr>
          <a:lstStyle/>
          <a:p>
            <a:pPr algn="just"/>
            <a:r>
              <a:rPr lang="es-PE" sz="1600" dirty="0" smtClean="0">
                <a:solidFill>
                  <a:srgbClr val="0070C0"/>
                </a:solidFill>
              </a:rPr>
              <a:t>El Jefe de la Oficina de Personal, es responsable de verificar que la programación en horas extraordinarias se encuentre registrada en el Sistema Informático vigente.</a:t>
            </a:r>
            <a:endParaRPr lang="es-PE" sz="1600" dirty="0" smtClean="0">
              <a:solidFill>
                <a:srgbClr val="0070C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3804" y="1124743"/>
            <a:ext cx="2950667" cy="1967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1996" y="517031"/>
            <a:ext cx="1800200"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p:cNvSpPr/>
          <p:nvPr/>
        </p:nvSpPr>
        <p:spPr>
          <a:xfrm>
            <a:off x="5302942" y="2876412"/>
            <a:ext cx="2172390" cy="430887"/>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2200" b="1" cap="all" spc="0" dirty="0" smtClean="0">
                <a:ln w="0"/>
                <a:solidFill>
                  <a:srgbClr val="7030A0"/>
                </a:solidFill>
                <a:effectLst>
                  <a:reflection blurRad="12700" stA="50000" endPos="50000" dist="5000" dir="5400000" sy="-100000" rotWithShape="0"/>
                </a:effectLst>
              </a:rPr>
              <a:t>PRODUCTIVIDAD</a:t>
            </a:r>
            <a:endParaRPr lang="es-ES" sz="2200" b="1" cap="all" spc="0" dirty="0">
              <a:ln w="0"/>
              <a:solidFill>
                <a:srgbClr val="7030A0"/>
              </a:solidFill>
              <a:effectLst>
                <a:reflection blurRad="12700" stA="50000" endPos="50000" dist="5000" dir="5400000" sy="-100000" rotWithShape="0"/>
              </a:effectLst>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3919062"/>
            <a:ext cx="2561529" cy="21815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1941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16</a:t>
            </a:fld>
            <a:endParaRPr lang="es-ES"/>
          </a:p>
        </p:txBody>
      </p:sp>
      <p:sp>
        <p:nvSpPr>
          <p:cNvPr id="7" name="6 Rectángulo"/>
          <p:cNvSpPr/>
          <p:nvPr/>
        </p:nvSpPr>
        <p:spPr>
          <a:xfrm>
            <a:off x="1999138" y="2064296"/>
            <a:ext cx="5112568" cy="1569660"/>
          </a:xfrm>
          <a:prstGeom prst="rect">
            <a:avLst/>
          </a:prstGeom>
        </p:spPr>
        <p:txBody>
          <a:bodyPr wrap="square">
            <a:spAutoFit/>
          </a:bodyPr>
          <a:lstStyle/>
          <a:p>
            <a:pPr algn="just"/>
            <a:r>
              <a:rPr lang="es-PE" sz="1600" dirty="0" smtClean="0">
                <a:solidFill>
                  <a:srgbClr val="0070C0"/>
                </a:solidFill>
              </a:rPr>
              <a:t>El cumplimiento de las disposiciones contenidas en ambas directivas por parte de los Funcionarios, Jefes de Departamento, Jefes de Servicio, trabadores profesionales y no profesionales de la salud, constituyen falta de carácter disciplinario y </a:t>
            </a:r>
            <a:r>
              <a:rPr lang="es-PE" sz="1600" b="1" dirty="0" smtClean="0">
                <a:solidFill>
                  <a:srgbClr val="0070C0"/>
                </a:solidFill>
              </a:rPr>
              <a:t>será sancionado según normativa legal y/o institucional vigente.</a:t>
            </a:r>
            <a:endParaRPr lang="es-PE" sz="1600" b="1" dirty="0" smtClean="0">
              <a:solidFill>
                <a:srgbClr val="0070C0"/>
              </a:solidFill>
            </a:endParaRPr>
          </a:p>
        </p:txBody>
      </p:sp>
      <p:sp>
        <p:nvSpPr>
          <p:cNvPr id="8" name="7 Rectángulo"/>
          <p:cNvSpPr/>
          <p:nvPr/>
        </p:nvSpPr>
        <p:spPr>
          <a:xfrm>
            <a:off x="3245095" y="1124743"/>
            <a:ext cx="2620654" cy="646331"/>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6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POR TANTO</a:t>
            </a: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833" t="10660" r="19460"/>
          <a:stretch/>
        </p:blipFill>
        <p:spPr bwMode="auto">
          <a:xfrm>
            <a:off x="5508104" y="3630086"/>
            <a:ext cx="1804020" cy="257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652282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17</a:t>
            </a:fld>
            <a:endParaRPr lang="es-ES"/>
          </a:p>
        </p:txBody>
      </p:sp>
      <p:sp>
        <p:nvSpPr>
          <p:cNvPr id="7" name="6 Rectángulo"/>
          <p:cNvSpPr/>
          <p:nvPr/>
        </p:nvSpPr>
        <p:spPr>
          <a:xfrm>
            <a:off x="1999138" y="2064296"/>
            <a:ext cx="5112568" cy="2062103"/>
          </a:xfrm>
          <a:prstGeom prst="rect">
            <a:avLst/>
          </a:prstGeom>
        </p:spPr>
        <p:txBody>
          <a:bodyPr wrap="square">
            <a:spAutoFit/>
          </a:bodyPr>
          <a:lstStyle/>
          <a:p>
            <a:pPr algn="just"/>
            <a:r>
              <a:rPr lang="es-PE" sz="1600" dirty="0" smtClean="0">
                <a:solidFill>
                  <a:srgbClr val="0070C0"/>
                </a:solidFill>
              </a:rPr>
              <a:t>En virtud de las consideraciones expuestas, con las finalidad de garantizar el cumplimiento de las normas institucionales relacionadas con la programación asistencial, </a:t>
            </a:r>
            <a:r>
              <a:rPr lang="es-PE" sz="1600" b="1" dirty="0" smtClean="0">
                <a:solidFill>
                  <a:srgbClr val="0070C0"/>
                </a:solidFill>
              </a:rPr>
              <a:t>esta Gerencia Central realizará visitas periódicas de control y supervisión a los Órganos Desconcentrados y Órganos Prestadores Nacionales, informando a la Gerencia General de los hallazgos encontrados y las acciones correctivas realizadas.</a:t>
            </a:r>
            <a:endParaRPr lang="es-PE" sz="1600" b="1" dirty="0" smtClean="0">
              <a:solidFill>
                <a:srgbClr val="0070C0"/>
              </a:solidFill>
            </a:endParaRPr>
          </a:p>
        </p:txBody>
      </p:sp>
      <p:sp>
        <p:nvSpPr>
          <p:cNvPr id="8" name="7 Rectángulo"/>
          <p:cNvSpPr/>
          <p:nvPr/>
        </p:nvSpPr>
        <p:spPr>
          <a:xfrm>
            <a:off x="3087041" y="1124743"/>
            <a:ext cx="2936766" cy="646331"/>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6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CONCLUSION</a:t>
            </a: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779" t="6246" r="18339"/>
          <a:stretch/>
        </p:blipFill>
        <p:spPr bwMode="auto">
          <a:xfrm>
            <a:off x="928018" y="4118883"/>
            <a:ext cx="1587252" cy="2338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4776590"/>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smtClean="0"/>
              <a:t>10.04.19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18</a:t>
            </a:fld>
            <a:endParaRPr lang="es-ES"/>
          </a:p>
        </p:txBody>
      </p:sp>
      <p:sp>
        <p:nvSpPr>
          <p:cNvPr id="7" name="6 Rectángulo"/>
          <p:cNvSpPr/>
          <p:nvPr/>
        </p:nvSpPr>
        <p:spPr>
          <a:xfrm>
            <a:off x="1043608" y="1988840"/>
            <a:ext cx="7128792" cy="769441"/>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4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MARCO NORMATIVO</a:t>
            </a:r>
            <a:endParaRPr lang="es-ES" sz="4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206" b="7169"/>
          <a:stretch/>
        </p:blipFill>
        <p:spPr bwMode="auto">
          <a:xfrm>
            <a:off x="3362348" y="3140968"/>
            <a:ext cx="2491312" cy="1242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8 Tabla"/>
          <p:cNvGraphicFramePr>
            <a:graphicFrameLocks noGrp="1"/>
          </p:cNvGraphicFramePr>
          <p:nvPr>
            <p:extLst>
              <p:ext uri="{D42A27DB-BD31-4B8C-83A1-F6EECF244321}">
                <p14:modId xmlns:p14="http://schemas.microsoft.com/office/powerpoint/2010/main" val="2354923199"/>
              </p:ext>
            </p:extLst>
          </p:nvPr>
        </p:nvGraphicFramePr>
        <p:xfrm>
          <a:off x="1691680" y="4797152"/>
          <a:ext cx="6096000" cy="370840"/>
        </p:xfrm>
        <a:graphic>
          <a:graphicData uri="http://schemas.openxmlformats.org/drawingml/2006/table">
            <a:tbl>
              <a:tblPr firstRow="1" bandRow="1">
                <a:tableStyleId>{5FD0F851-EC5A-4D38-B0AD-8093EC10F338}</a:tableStyleId>
              </a:tblPr>
              <a:tblGrid>
                <a:gridCol w="6096000"/>
              </a:tblGrid>
              <a:tr h="370840">
                <a:tc>
                  <a:txBody>
                    <a:bodyPr/>
                    <a:lstStyle/>
                    <a:p>
                      <a:pPr algn="ctr"/>
                      <a:r>
                        <a:rPr lang="es-PE" sz="1600" b="1" dirty="0" smtClean="0">
                          <a:solidFill>
                            <a:srgbClr val="0070C0"/>
                          </a:solidFill>
                        </a:rPr>
                        <a:t>a) Resolución N° 1008-GG-ESSSALUD-2014.</a:t>
                      </a:r>
                      <a:endParaRPr lang="es-PE" sz="1600" b="1" dirty="0">
                        <a:solidFill>
                          <a:srgbClr val="0070C0"/>
                        </a:solidFill>
                      </a:endParaRPr>
                    </a:p>
                  </a:txBody>
                  <a:tcPr/>
                </a:tc>
              </a:tr>
            </a:tbl>
          </a:graphicData>
        </a:graphic>
      </p:graphicFrame>
    </p:spTree>
    <p:extLst>
      <p:ext uri="{BB962C8B-B14F-4D97-AF65-F5344CB8AC3E}">
        <p14:creationId xmlns:p14="http://schemas.microsoft.com/office/powerpoint/2010/main" val="2224534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73456" y="1196752"/>
            <a:ext cx="2070503" cy="400110"/>
          </a:xfrm>
          <a:prstGeom prst="rect">
            <a:avLst/>
          </a:prstGeom>
        </p:spPr>
        <p:txBody>
          <a:bodyPr wrap="none">
            <a:spAutoFit/>
          </a:bodyPr>
          <a:lstStyle/>
          <a:p>
            <a:pPr algn="just"/>
            <a:r>
              <a:rPr lang="es-PE" sz="2000" b="1" dirty="0" smtClean="0">
                <a:solidFill>
                  <a:srgbClr val="0070C0"/>
                </a:solidFill>
              </a:rPr>
              <a:t>I. INTRODUCCION</a:t>
            </a:r>
            <a:endParaRPr lang="es-PE" sz="2000" dirty="0">
              <a:solidFill>
                <a:srgbClr val="0070C0"/>
              </a:solidFill>
            </a:endParaRPr>
          </a:p>
        </p:txBody>
      </p:sp>
      <p:sp>
        <p:nvSpPr>
          <p:cNvPr id="3" name="2 Rectángulo"/>
          <p:cNvSpPr/>
          <p:nvPr/>
        </p:nvSpPr>
        <p:spPr>
          <a:xfrm>
            <a:off x="800281" y="1811888"/>
            <a:ext cx="7629808" cy="830997"/>
          </a:xfrm>
          <a:prstGeom prst="rect">
            <a:avLst/>
          </a:prstGeom>
        </p:spPr>
        <p:txBody>
          <a:bodyPr wrap="square">
            <a:spAutoFit/>
          </a:bodyPr>
          <a:lstStyle/>
          <a:p>
            <a:pPr algn="just"/>
            <a:r>
              <a:rPr lang="es-PE" sz="1600" dirty="0" smtClean="0">
                <a:solidFill>
                  <a:srgbClr val="0070C0"/>
                </a:solidFill>
              </a:rPr>
              <a:t>Es grato dirigirme a ustedes para saludarlos cordialmente y hacer de conocimiento que esta Gerencia Central en cumplimiento a las funciones asignadas en el ROF Institucional y conforme al </a:t>
            </a:r>
            <a:r>
              <a:rPr lang="es-PE" sz="1600" b="1" i="1" dirty="0" smtClean="0">
                <a:solidFill>
                  <a:srgbClr val="0070C0"/>
                </a:solidFill>
              </a:rPr>
              <a:t>punto 6.2.19.8 de la norma </a:t>
            </a:r>
            <a:r>
              <a:rPr lang="es-PE" sz="1600" dirty="0" smtClean="0">
                <a:solidFill>
                  <a:srgbClr val="0070C0"/>
                </a:solidFill>
              </a:rPr>
              <a:t>consignada en el asunto:</a:t>
            </a:r>
            <a:endParaRPr lang="es-PE" sz="1600" dirty="0">
              <a:solidFill>
                <a:srgbClr val="0070C0"/>
              </a:solidFill>
            </a:endParaRPr>
          </a:p>
        </p:txBody>
      </p:sp>
      <p:sp>
        <p:nvSpPr>
          <p:cNvPr id="6" name="5 Marcador de fecha"/>
          <p:cNvSpPr>
            <a:spLocks noGrp="1"/>
          </p:cNvSpPr>
          <p:nvPr>
            <p:ph type="dt" sz="half" idx="10"/>
          </p:nvPr>
        </p:nvSpPr>
        <p:spPr/>
        <p:txBody>
          <a:bodyPr/>
          <a:lstStyle/>
          <a:p>
            <a:r>
              <a:rPr lang="es-PE" dirty="0" smtClean="0"/>
              <a:t>24.07.19</a:t>
            </a:r>
            <a:endParaRPr lang="es-ES" dirty="0"/>
          </a:p>
        </p:txBody>
      </p:sp>
      <p:sp>
        <p:nvSpPr>
          <p:cNvPr id="7" name="6 Marcador de pie de página"/>
          <p:cNvSpPr>
            <a:spLocks noGrp="1"/>
          </p:cNvSpPr>
          <p:nvPr>
            <p:ph type="ftr" sz="quarter" idx="11"/>
          </p:nvPr>
        </p:nvSpPr>
        <p:spPr/>
        <p:txBody>
          <a:bodyPr/>
          <a:lstStyle/>
          <a:p>
            <a:r>
              <a:rPr lang="es-ES" dirty="0" smtClean="0"/>
              <a:t>Red Asistencial Ucayali</a:t>
            </a:r>
            <a:endParaRPr lang="es-ES" dirty="0"/>
          </a:p>
        </p:txBody>
      </p:sp>
      <p:sp>
        <p:nvSpPr>
          <p:cNvPr id="8" name="7 Marcador de número de diapositiva"/>
          <p:cNvSpPr>
            <a:spLocks noGrp="1"/>
          </p:cNvSpPr>
          <p:nvPr>
            <p:ph type="sldNum" sz="quarter" idx="12"/>
          </p:nvPr>
        </p:nvSpPr>
        <p:spPr/>
        <p:txBody>
          <a:bodyPr/>
          <a:lstStyle/>
          <a:p>
            <a:fld id="{811D7D0E-E8DB-4A41-9E2F-7605E005E4C6}" type="slidenum">
              <a:rPr lang="es-ES" smtClean="0"/>
              <a:pPr/>
              <a:t>1</a:t>
            </a:fld>
            <a:endParaRPr lang="es-ES"/>
          </a:p>
        </p:txBody>
      </p:sp>
      <p:sp>
        <p:nvSpPr>
          <p:cNvPr id="9" name="8 Rectángulo"/>
          <p:cNvSpPr/>
          <p:nvPr/>
        </p:nvSpPr>
        <p:spPr>
          <a:xfrm>
            <a:off x="880042" y="3303731"/>
            <a:ext cx="5544616" cy="923330"/>
          </a:xfrm>
          <a:prstGeom prst="rect">
            <a:avLst/>
          </a:prstGeom>
        </p:spPr>
        <p:txBody>
          <a:bodyPr wrap="square">
            <a:spAutoFit/>
          </a:bodyPr>
          <a:lstStyle/>
          <a:p>
            <a:pPr marL="285750" indent="-285750" algn="ctr">
              <a:buFont typeface="Wingdings" panose="05000000000000000000" pitchFamily="2" charset="2"/>
              <a:buChar char="v"/>
            </a:pPr>
            <a:r>
              <a:rPr lang="es-PE" i="1" u="sng" dirty="0" smtClean="0">
                <a:solidFill>
                  <a:srgbClr val="0070C0"/>
                </a:solidFill>
              </a:rPr>
              <a:t>“Supervisar el cumplimiento de la programación de actividades asistenciales de los Órganos Desconcentrados”</a:t>
            </a:r>
          </a:p>
        </p:txBody>
      </p:sp>
      <p:sp>
        <p:nvSpPr>
          <p:cNvPr id="10" name="9 Rectángulo"/>
          <p:cNvSpPr/>
          <p:nvPr/>
        </p:nvSpPr>
        <p:spPr>
          <a:xfrm>
            <a:off x="835321" y="4653136"/>
            <a:ext cx="6407119" cy="338554"/>
          </a:xfrm>
          <a:prstGeom prst="rect">
            <a:avLst/>
          </a:prstGeom>
        </p:spPr>
        <p:txBody>
          <a:bodyPr wrap="square">
            <a:spAutoFit/>
          </a:bodyPr>
          <a:lstStyle/>
          <a:p>
            <a:pPr algn="just"/>
            <a:r>
              <a:rPr lang="es-PE" sz="1600" dirty="0" smtClean="0">
                <a:solidFill>
                  <a:srgbClr val="0070C0"/>
                </a:solidFill>
              </a:rPr>
              <a:t>Viene desarrollando supervisiones a nivel Nacional, detectando:</a:t>
            </a:r>
            <a:endParaRPr lang="es-PE" sz="1600" dirty="0">
              <a:solidFill>
                <a:srgbClr val="0070C0"/>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658" y="2662309"/>
            <a:ext cx="2325900"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p:cNvSpPr/>
          <p:nvPr/>
        </p:nvSpPr>
        <p:spPr>
          <a:xfrm>
            <a:off x="952681" y="5217678"/>
            <a:ext cx="5623744" cy="584775"/>
          </a:xfrm>
          <a:prstGeom prst="rect">
            <a:avLst/>
          </a:prstGeom>
        </p:spPr>
        <p:txBody>
          <a:bodyPr wrap="square">
            <a:spAutoFit/>
          </a:bodyPr>
          <a:lstStyle/>
          <a:p>
            <a:pPr algn="ctr"/>
            <a:r>
              <a:rPr lang="es-PE" sz="1600" b="1" dirty="0" smtClean="0">
                <a:solidFill>
                  <a:srgbClr val="0070C0"/>
                </a:solidFill>
              </a:rPr>
              <a:t>Un incumplimiento en las disposiciones establecidas en la presente norma.</a:t>
            </a:r>
            <a:endParaRPr lang="es-PE" sz="1600" b="1" dirty="0">
              <a:solidFill>
                <a:srgbClr val="0070C0"/>
              </a:solidFill>
            </a:endParaRPr>
          </a:p>
        </p:txBody>
      </p:sp>
    </p:spTree>
    <p:extLst>
      <p:ext uri="{BB962C8B-B14F-4D97-AF65-F5344CB8AC3E}">
        <p14:creationId xmlns:p14="http://schemas.microsoft.com/office/powerpoint/2010/main" val="342672052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19</a:t>
            </a:fld>
            <a:endParaRPr lang="es-ES"/>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988840"/>
            <a:ext cx="3608917" cy="2326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191790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2</a:t>
            </a:fld>
            <a:endParaRPr lang="es-ES"/>
          </a:p>
        </p:txBody>
      </p:sp>
      <p:sp>
        <p:nvSpPr>
          <p:cNvPr id="7" name="6 Rectángulo"/>
          <p:cNvSpPr/>
          <p:nvPr/>
        </p:nvSpPr>
        <p:spPr>
          <a:xfrm>
            <a:off x="251520" y="1052736"/>
            <a:ext cx="8424936" cy="769441"/>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4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Por tanto…</a:t>
            </a:r>
            <a:endParaRPr lang="es-ES" sz="4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051" t="47904"/>
          <a:stretch/>
        </p:blipFill>
        <p:spPr bwMode="auto">
          <a:xfrm>
            <a:off x="3112815" y="3645024"/>
            <a:ext cx="3004866" cy="2373673"/>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554040" y="1852130"/>
            <a:ext cx="8122416"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se exhorta a su estricto cumplimiento</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0" name="9 Rectángulo"/>
          <p:cNvSpPr/>
          <p:nvPr/>
        </p:nvSpPr>
        <p:spPr>
          <a:xfrm>
            <a:off x="899592" y="2975598"/>
            <a:ext cx="7629808" cy="338554"/>
          </a:xfrm>
          <a:prstGeom prst="rect">
            <a:avLst/>
          </a:prstGeom>
        </p:spPr>
        <p:txBody>
          <a:bodyPr wrap="square">
            <a:spAutoFit/>
          </a:bodyPr>
          <a:lstStyle/>
          <a:p>
            <a:pPr algn="just"/>
            <a:r>
              <a:rPr lang="es-PE" sz="1600" dirty="0" smtClean="0">
                <a:solidFill>
                  <a:srgbClr val="0070C0"/>
                </a:solidFill>
              </a:rPr>
              <a:t>Considerando los siguientes alcances, </a:t>
            </a:r>
            <a:r>
              <a:rPr lang="es-PE" sz="1600" b="1" dirty="0" smtClean="0">
                <a:solidFill>
                  <a:srgbClr val="0070C0"/>
                </a:solidFill>
              </a:rPr>
              <a:t>motivo de supervisión por esta Gerencia Central.</a:t>
            </a:r>
            <a:endParaRPr lang="es-PE" sz="1600" dirty="0">
              <a:solidFill>
                <a:srgbClr val="0070C0"/>
              </a:solidFill>
            </a:endParaRPr>
          </a:p>
        </p:txBody>
      </p:sp>
    </p:spTree>
    <p:extLst>
      <p:ext uri="{BB962C8B-B14F-4D97-AF65-F5344CB8AC3E}">
        <p14:creationId xmlns:p14="http://schemas.microsoft.com/office/powerpoint/2010/main" val="239464975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3</a:t>
            </a:fld>
            <a:endParaRPr lang="es-ES"/>
          </a:p>
        </p:txBody>
      </p:sp>
      <p:sp>
        <p:nvSpPr>
          <p:cNvPr id="8" name="7 Rectángulo"/>
          <p:cNvSpPr/>
          <p:nvPr/>
        </p:nvSpPr>
        <p:spPr>
          <a:xfrm>
            <a:off x="514056" y="1133515"/>
            <a:ext cx="2347309"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6.1.2</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1" name="10 Rectángulo"/>
          <p:cNvSpPr/>
          <p:nvPr/>
        </p:nvSpPr>
        <p:spPr>
          <a:xfrm>
            <a:off x="802569" y="2060848"/>
            <a:ext cx="7629808" cy="830997"/>
          </a:xfrm>
          <a:prstGeom prst="rect">
            <a:avLst/>
          </a:prstGeom>
        </p:spPr>
        <p:txBody>
          <a:bodyPr wrap="square">
            <a:spAutoFit/>
          </a:bodyPr>
          <a:lstStyle/>
          <a:p>
            <a:pPr algn="just"/>
            <a:r>
              <a:rPr lang="es-PE" sz="1600" b="1" u="sng" dirty="0" smtClean="0">
                <a:solidFill>
                  <a:srgbClr val="0070C0"/>
                </a:solidFill>
              </a:rPr>
              <a:t>Las actividades asistenciales programadas </a:t>
            </a:r>
            <a:r>
              <a:rPr lang="es-PE" sz="1600" dirty="0" smtClean="0">
                <a:solidFill>
                  <a:srgbClr val="0070C0"/>
                </a:solidFill>
              </a:rPr>
              <a:t>son de cumplimiento obligatorio por los Profesionales y No Profesionales programados para tal fin, y </a:t>
            </a:r>
            <a:r>
              <a:rPr lang="es-PE" sz="1600" b="1" u="sng" dirty="0" smtClean="0">
                <a:solidFill>
                  <a:srgbClr val="0070C0"/>
                </a:solidFill>
              </a:rPr>
              <a:t>se ejecutan en el lugar, servicio, horario y/o turno programado.</a:t>
            </a:r>
            <a:endParaRPr lang="es-PE" sz="1600" b="1" u="sng" dirty="0">
              <a:solidFill>
                <a:srgbClr val="0070C0"/>
              </a:solidFill>
            </a:endParaRPr>
          </a:p>
        </p:txBody>
      </p:sp>
      <p:sp>
        <p:nvSpPr>
          <p:cNvPr id="12" name="11 Rectángulo"/>
          <p:cNvSpPr/>
          <p:nvPr/>
        </p:nvSpPr>
        <p:spPr>
          <a:xfrm>
            <a:off x="3747520" y="3352259"/>
            <a:ext cx="4004393" cy="1569660"/>
          </a:xfrm>
          <a:prstGeom prst="rect">
            <a:avLst/>
          </a:prstGeom>
        </p:spPr>
        <p:txBody>
          <a:bodyPr wrap="square">
            <a:spAutoFit/>
          </a:bodyPr>
          <a:lstStyle/>
          <a:p>
            <a:pPr algn="just"/>
            <a:r>
              <a:rPr lang="es-PE" sz="1600" b="1" u="sng" dirty="0" smtClean="0">
                <a:solidFill>
                  <a:srgbClr val="0070C0"/>
                </a:solidFill>
              </a:rPr>
              <a:t>Comentario:</a:t>
            </a:r>
            <a:r>
              <a:rPr lang="es-PE" sz="1600" b="1" dirty="0" smtClean="0">
                <a:solidFill>
                  <a:srgbClr val="0070C0"/>
                </a:solidFill>
              </a:rPr>
              <a:t> </a:t>
            </a:r>
            <a:r>
              <a:rPr lang="es-PE" sz="1600" i="1" dirty="0" smtClean="0">
                <a:solidFill>
                  <a:srgbClr val="0070C0"/>
                </a:solidFill>
              </a:rPr>
              <a:t>Acción verificada con la permanencia del personal durante el turno programado, así como la producción ejecutada en la actividad programada, la cual debe ser ingresada en el Sistema de la información vigente.</a:t>
            </a:r>
            <a:endParaRPr lang="es-PE" sz="1600" b="1" u="sng" dirty="0">
              <a:solidFill>
                <a:srgbClr val="0070C0"/>
              </a:solidFill>
            </a:endParaRP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606" t="10616" r="28512" b="8034"/>
          <a:stretch/>
        </p:blipFill>
        <p:spPr bwMode="auto">
          <a:xfrm>
            <a:off x="1190658" y="3264027"/>
            <a:ext cx="1753413" cy="2806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15266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4</a:t>
            </a:fld>
            <a:endParaRPr lang="es-ES"/>
          </a:p>
        </p:txBody>
      </p:sp>
      <p:sp>
        <p:nvSpPr>
          <p:cNvPr id="7" name="6 Rectángulo"/>
          <p:cNvSpPr/>
          <p:nvPr/>
        </p:nvSpPr>
        <p:spPr>
          <a:xfrm>
            <a:off x="683568" y="1882410"/>
            <a:ext cx="7776864" cy="830997"/>
          </a:xfrm>
          <a:prstGeom prst="rect">
            <a:avLst/>
          </a:prstGeom>
        </p:spPr>
        <p:txBody>
          <a:bodyPr wrap="square">
            <a:spAutoFit/>
          </a:bodyPr>
          <a:lstStyle/>
          <a:p>
            <a:pPr algn="just"/>
            <a:r>
              <a:rPr lang="es-PE" sz="1600" b="1" u="sng" dirty="0" smtClean="0">
                <a:solidFill>
                  <a:srgbClr val="0070C0"/>
                </a:solidFill>
              </a:rPr>
              <a:t>La programación</a:t>
            </a:r>
            <a:r>
              <a:rPr lang="es-PE" sz="1600" dirty="0" smtClean="0">
                <a:solidFill>
                  <a:srgbClr val="0070C0"/>
                </a:solidFill>
              </a:rPr>
              <a:t> de la jornada laboral ordinara de los </a:t>
            </a:r>
            <a:r>
              <a:rPr lang="es-PE" sz="1600" b="1" u="sng" dirty="0" smtClean="0">
                <a:solidFill>
                  <a:srgbClr val="0070C0"/>
                </a:solidFill>
              </a:rPr>
              <a:t>Jefes de Departamento, servicio y Director de Centro Medico </a:t>
            </a:r>
            <a:r>
              <a:rPr lang="es-PE" sz="1600" dirty="0" smtClean="0">
                <a:solidFill>
                  <a:srgbClr val="0070C0"/>
                </a:solidFill>
              </a:rPr>
              <a:t>(…), se </a:t>
            </a:r>
            <a:r>
              <a:rPr lang="es-PE" sz="1600" b="1" u="sng" dirty="0" smtClean="0">
                <a:solidFill>
                  <a:srgbClr val="0070C0"/>
                </a:solidFill>
              </a:rPr>
              <a:t>distribuye en los días útiles del mes </a:t>
            </a:r>
            <a:r>
              <a:rPr lang="es-PE" sz="1600" dirty="0" smtClean="0">
                <a:solidFill>
                  <a:srgbClr val="0070C0"/>
                </a:solidFill>
              </a:rPr>
              <a:t>a programar como sigue: </a:t>
            </a:r>
            <a:endParaRPr lang="es-PE" sz="1600" b="1" u="sng" dirty="0">
              <a:solidFill>
                <a:srgbClr val="0070C0"/>
              </a:solidFill>
            </a:endParaRPr>
          </a:p>
        </p:txBody>
      </p:sp>
      <p:sp>
        <p:nvSpPr>
          <p:cNvPr id="8" name="7 Rectángulo"/>
          <p:cNvSpPr/>
          <p:nvPr/>
        </p:nvSpPr>
        <p:spPr>
          <a:xfrm>
            <a:off x="514056" y="1133515"/>
            <a:ext cx="2347309"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6.1.8</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graphicFrame>
        <p:nvGraphicFramePr>
          <p:cNvPr id="2" name="1 Tabla"/>
          <p:cNvGraphicFramePr>
            <a:graphicFrameLocks noGrp="1"/>
          </p:cNvGraphicFramePr>
          <p:nvPr>
            <p:extLst>
              <p:ext uri="{D42A27DB-BD31-4B8C-83A1-F6EECF244321}">
                <p14:modId xmlns:p14="http://schemas.microsoft.com/office/powerpoint/2010/main" val="2571545601"/>
              </p:ext>
            </p:extLst>
          </p:nvPr>
        </p:nvGraphicFramePr>
        <p:xfrm>
          <a:off x="1687710" y="2996952"/>
          <a:ext cx="6096000" cy="1112520"/>
        </p:xfrm>
        <a:graphic>
          <a:graphicData uri="http://schemas.openxmlformats.org/drawingml/2006/table">
            <a:tbl>
              <a:tblPr firstRow="1" bandRow="1">
                <a:tableStyleId>{BDBED569-4797-4DF1-A0F4-6AAB3CD982D8}</a:tableStyleId>
              </a:tblPr>
              <a:tblGrid>
                <a:gridCol w="3048000"/>
                <a:gridCol w="3048000"/>
              </a:tblGrid>
              <a:tr h="370840">
                <a:tc>
                  <a:txBody>
                    <a:bodyPr/>
                    <a:lstStyle/>
                    <a:p>
                      <a:pPr algn="ctr"/>
                      <a:r>
                        <a:rPr lang="es-PE" sz="1600" dirty="0" smtClean="0">
                          <a:solidFill>
                            <a:srgbClr val="0070C0"/>
                          </a:solidFill>
                        </a:rPr>
                        <a:t>Jefaturas</a:t>
                      </a:r>
                      <a:endParaRPr lang="es-PE" sz="1600" dirty="0">
                        <a:solidFill>
                          <a:srgbClr val="0070C0"/>
                        </a:solidFill>
                      </a:endParaRPr>
                    </a:p>
                  </a:txBody>
                  <a:tcPr/>
                </a:tc>
                <a:tc>
                  <a:txBody>
                    <a:bodyPr/>
                    <a:lstStyle/>
                    <a:p>
                      <a:pPr algn="ctr"/>
                      <a:r>
                        <a:rPr lang="es-PE" sz="1600" dirty="0" smtClean="0">
                          <a:solidFill>
                            <a:srgbClr val="0070C0"/>
                          </a:solidFill>
                        </a:rPr>
                        <a:t>% de Horas Asistenciales</a:t>
                      </a:r>
                      <a:endParaRPr lang="es-PE" sz="1600" dirty="0">
                        <a:solidFill>
                          <a:srgbClr val="0070C0"/>
                        </a:solidFill>
                      </a:endParaRPr>
                    </a:p>
                  </a:txBody>
                  <a:tcPr/>
                </a:tc>
              </a:tr>
              <a:tr h="370840">
                <a:tc>
                  <a:txBody>
                    <a:bodyPr/>
                    <a:lstStyle/>
                    <a:p>
                      <a:pPr algn="ctr"/>
                      <a:r>
                        <a:rPr lang="es-PE" sz="1600" dirty="0" smtClean="0">
                          <a:solidFill>
                            <a:srgbClr val="0070C0"/>
                          </a:solidFill>
                        </a:rPr>
                        <a:t>Jefe de Departamento</a:t>
                      </a:r>
                      <a:endParaRPr lang="es-PE" sz="1600" dirty="0">
                        <a:solidFill>
                          <a:srgbClr val="0070C0"/>
                        </a:solidFill>
                      </a:endParaRPr>
                    </a:p>
                  </a:txBody>
                  <a:tcPr/>
                </a:tc>
                <a:tc>
                  <a:txBody>
                    <a:bodyPr/>
                    <a:lstStyle/>
                    <a:p>
                      <a:pPr algn="ctr"/>
                      <a:r>
                        <a:rPr lang="es-PE" sz="1600" dirty="0" smtClean="0">
                          <a:solidFill>
                            <a:srgbClr val="0070C0"/>
                          </a:solidFill>
                        </a:rPr>
                        <a:t>60%</a:t>
                      </a:r>
                      <a:endParaRPr lang="es-PE" sz="1600" dirty="0">
                        <a:solidFill>
                          <a:srgbClr val="0070C0"/>
                        </a:solidFill>
                      </a:endParaRPr>
                    </a:p>
                  </a:txBody>
                  <a:tcPr/>
                </a:tc>
              </a:tr>
              <a:tr h="370840">
                <a:tc>
                  <a:txBody>
                    <a:bodyPr/>
                    <a:lstStyle/>
                    <a:p>
                      <a:pPr algn="ctr"/>
                      <a:r>
                        <a:rPr lang="es-PE" sz="1600" dirty="0" smtClean="0">
                          <a:solidFill>
                            <a:srgbClr val="0070C0"/>
                          </a:solidFill>
                        </a:rPr>
                        <a:t>Jefe de Servicio</a:t>
                      </a:r>
                      <a:endParaRPr lang="es-PE" sz="1600" dirty="0">
                        <a:solidFill>
                          <a:srgbClr val="0070C0"/>
                        </a:solidFill>
                      </a:endParaRPr>
                    </a:p>
                  </a:txBody>
                  <a:tcPr/>
                </a:tc>
                <a:tc>
                  <a:txBody>
                    <a:bodyPr/>
                    <a:lstStyle/>
                    <a:p>
                      <a:pPr algn="ctr"/>
                      <a:r>
                        <a:rPr lang="es-PE" sz="1600" dirty="0" smtClean="0">
                          <a:solidFill>
                            <a:srgbClr val="0070C0"/>
                          </a:solidFill>
                        </a:rPr>
                        <a:t>50%</a:t>
                      </a:r>
                      <a:endParaRPr lang="es-PE" sz="1600" dirty="0">
                        <a:solidFill>
                          <a:srgbClr val="0070C0"/>
                        </a:solidFill>
                      </a:endParaRPr>
                    </a:p>
                  </a:txBody>
                  <a:tcPr/>
                </a:tc>
              </a:tr>
            </a:tbl>
          </a:graphicData>
        </a:graphic>
      </p:graphicFrame>
      <p:sp>
        <p:nvSpPr>
          <p:cNvPr id="9" name="8 Rectángulo"/>
          <p:cNvSpPr/>
          <p:nvPr/>
        </p:nvSpPr>
        <p:spPr>
          <a:xfrm>
            <a:off x="1986935" y="4581128"/>
            <a:ext cx="5472607" cy="1323439"/>
          </a:xfrm>
          <a:prstGeom prst="rect">
            <a:avLst/>
          </a:prstGeom>
        </p:spPr>
        <p:txBody>
          <a:bodyPr wrap="square">
            <a:spAutoFit/>
          </a:bodyPr>
          <a:lstStyle/>
          <a:p>
            <a:pPr algn="just"/>
            <a:r>
              <a:rPr lang="es-PE" sz="1600" b="1" u="sng" dirty="0" smtClean="0">
                <a:solidFill>
                  <a:srgbClr val="0070C0"/>
                </a:solidFill>
              </a:rPr>
              <a:t>Comentario:</a:t>
            </a:r>
            <a:r>
              <a:rPr lang="es-PE" sz="1600" b="1" dirty="0" smtClean="0">
                <a:solidFill>
                  <a:srgbClr val="0070C0"/>
                </a:solidFill>
              </a:rPr>
              <a:t> </a:t>
            </a:r>
            <a:r>
              <a:rPr lang="es-PE" sz="1600" i="1" dirty="0" smtClean="0">
                <a:solidFill>
                  <a:srgbClr val="0070C0"/>
                </a:solidFill>
              </a:rPr>
              <a:t>Corresponde al Jefe de Departamento la programación en horas asistenciales  90 horas (60%) del total de 150 horas ordinarias y al Jefe de Servicio 75 horas, cuya producción será verificada en el lugar/servicio/turno programado y en el sistema informático vigente.</a:t>
            </a:r>
            <a:endParaRPr lang="es-PE" sz="1600" b="1" u="sng" dirty="0">
              <a:solidFill>
                <a:srgbClr val="0070C0"/>
              </a:solidFill>
            </a:endParaRPr>
          </a:p>
        </p:txBody>
      </p:sp>
    </p:spTree>
    <p:extLst>
      <p:ext uri="{BB962C8B-B14F-4D97-AF65-F5344CB8AC3E}">
        <p14:creationId xmlns:p14="http://schemas.microsoft.com/office/powerpoint/2010/main" val="268981959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a:xfrm>
            <a:off x="1727684" y="6525344"/>
            <a:ext cx="6552728" cy="200055"/>
          </a:xfrm>
        </p:spPr>
        <p:txBody>
          <a:bodyPr/>
          <a:lstStyle/>
          <a:p>
            <a:r>
              <a:rPr lang="es-ES" dirty="0" smtClean="0"/>
              <a:t>Red Asistencial Ucayali</a:t>
            </a:r>
            <a:endParaRPr lang="es-ES" dirty="0"/>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5</a:t>
            </a:fld>
            <a:endParaRPr lang="es-ES"/>
          </a:p>
        </p:txBody>
      </p:sp>
      <p:sp>
        <p:nvSpPr>
          <p:cNvPr id="11" name="10 Rectángulo"/>
          <p:cNvSpPr/>
          <p:nvPr/>
        </p:nvSpPr>
        <p:spPr>
          <a:xfrm>
            <a:off x="355358" y="1133515"/>
            <a:ext cx="2664705"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6.2.2.1</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3" name="12 Rectángulo"/>
          <p:cNvSpPr/>
          <p:nvPr/>
        </p:nvSpPr>
        <p:spPr>
          <a:xfrm>
            <a:off x="775145" y="1916832"/>
            <a:ext cx="7629808" cy="830997"/>
          </a:xfrm>
          <a:prstGeom prst="rect">
            <a:avLst/>
          </a:prstGeom>
        </p:spPr>
        <p:txBody>
          <a:bodyPr wrap="square">
            <a:spAutoFit/>
          </a:bodyPr>
          <a:lstStyle/>
          <a:p>
            <a:pPr algn="just"/>
            <a:r>
              <a:rPr lang="es-PE" sz="1600" b="1" u="sng" dirty="0" smtClean="0">
                <a:solidFill>
                  <a:srgbClr val="0070C0"/>
                </a:solidFill>
              </a:rPr>
              <a:t>La jornada laboral en horario ordinario del Personal profesional y No Profesional de la Salud es de ciento cincuenta (150) horas por mes laboral, </a:t>
            </a:r>
            <a:r>
              <a:rPr lang="es-PE" sz="1600" dirty="0" smtClean="0">
                <a:solidFill>
                  <a:srgbClr val="0070C0"/>
                </a:solidFill>
              </a:rPr>
              <a:t>de acuerdo a las normas vigentes, independiente del numero de días que tenga cada mes calendario.</a:t>
            </a:r>
            <a:endParaRPr lang="es-PE" sz="1600" b="1" u="sng" dirty="0">
              <a:solidFill>
                <a:srgbClr val="0070C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864" y="3078370"/>
            <a:ext cx="3532362" cy="207596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712" t="14990" b="11869"/>
          <a:stretch/>
        </p:blipFill>
        <p:spPr bwMode="auto">
          <a:xfrm>
            <a:off x="5652120" y="4049049"/>
            <a:ext cx="2197157" cy="22105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968158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6</a:t>
            </a:fld>
            <a:endParaRPr lang="es-ES"/>
          </a:p>
        </p:txBody>
      </p:sp>
      <p:sp>
        <p:nvSpPr>
          <p:cNvPr id="7" name="6 Rectángulo"/>
          <p:cNvSpPr/>
          <p:nvPr/>
        </p:nvSpPr>
        <p:spPr>
          <a:xfrm>
            <a:off x="355358" y="1133515"/>
            <a:ext cx="2664705"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6.2.3.1</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9" name="8 Rectángulo"/>
          <p:cNvSpPr/>
          <p:nvPr/>
        </p:nvSpPr>
        <p:spPr>
          <a:xfrm>
            <a:off x="775145" y="1772816"/>
            <a:ext cx="7629808" cy="830997"/>
          </a:xfrm>
          <a:prstGeom prst="rect">
            <a:avLst/>
          </a:prstGeom>
        </p:spPr>
        <p:txBody>
          <a:bodyPr wrap="square">
            <a:spAutoFit/>
          </a:bodyPr>
          <a:lstStyle/>
          <a:p>
            <a:pPr algn="just"/>
            <a:r>
              <a:rPr lang="es-PE" sz="1600" dirty="0" smtClean="0">
                <a:solidFill>
                  <a:srgbClr val="0070C0"/>
                </a:solidFill>
              </a:rPr>
              <a:t>El Jefe de Servicio o quien haga sus veces </a:t>
            </a:r>
            <a:r>
              <a:rPr lang="es-PE" sz="1600" b="1" u="sng" dirty="0" smtClean="0">
                <a:solidFill>
                  <a:srgbClr val="0070C0"/>
                </a:solidFill>
              </a:rPr>
              <a:t>realiza la programación en los servicios de consulta externa, hospitalización, áreas criticas, ayuda al diagnóstico y otros servicios de acuerdo  la estructura o nivel de atención.</a:t>
            </a:r>
            <a:endParaRPr lang="es-PE" sz="1600" dirty="0">
              <a:solidFill>
                <a:srgbClr val="0070C0"/>
              </a:solidFill>
            </a:endParaRPr>
          </a:p>
        </p:txBody>
      </p:sp>
      <p:sp>
        <p:nvSpPr>
          <p:cNvPr id="10" name="9 Rectángulo"/>
          <p:cNvSpPr/>
          <p:nvPr/>
        </p:nvSpPr>
        <p:spPr>
          <a:xfrm>
            <a:off x="355358" y="2785340"/>
            <a:ext cx="2347309"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6.1.3</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11" name="10 Rectángulo"/>
          <p:cNvSpPr/>
          <p:nvPr/>
        </p:nvSpPr>
        <p:spPr>
          <a:xfrm>
            <a:off x="2843808" y="3370115"/>
            <a:ext cx="5340561" cy="830997"/>
          </a:xfrm>
          <a:prstGeom prst="rect">
            <a:avLst/>
          </a:prstGeom>
        </p:spPr>
        <p:txBody>
          <a:bodyPr wrap="square">
            <a:spAutoFit/>
          </a:bodyPr>
          <a:lstStyle/>
          <a:p>
            <a:pPr algn="just"/>
            <a:r>
              <a:rPr lang="es-PE" sz="1600" b="1" u="sng" dirty="0" smtClean="0">
                <a:solidFill>
                  <a:srgbClr val="0070C0"/>
                </a:solidFill>
              </a:rPr>
              <a:t>La programación asistencial se elabora en función de las necesidades </a:t>
            </a:r>
            <a:r>
              <a:rPr lang="es-PE" sz="1600" dirty="0" smtClean="0">
                <a:solidFill>
                  <a:srgbClr val="0070C0"/>
                </a:solidFill>
              </a:rPr>
              <a:t>de salud de la </a:t>
            </a:r>
            <a:r>
              <a:rPr lang="es-PE" sz="1600" b="1" u="sng" dirty="0" smtClean="0">
                <a:solidFill>
                  <a:srgbClr val="0070C0"/>
                </a:solidFill>
              </a:rPr>
              <a:t>población asegurada </a:t>
            </a:r>
            <a:r>
              <a:rPr lang="es-PE" sz="1600" dirty="0" smtClean="0">
                <a:solidFill>
                  <a:srgbClr val="0070C0"/>
                </a:solidFill>
              </a:rPr>
              <a:t>y capacidad operativa del Establecimiento de Salud.</a:t>
            </a:r>
            <a:r>
              <a:rPr lang="es-PE" sz="1600" b="1" u="sng" dirty="0" smtClean="0">
                <a:solidFill>
                  <a:srgbClr val="0070C0"/>
                </a:solidFill>
              </a:rPr>
              <a:t> </a:t>
            </a:r>
            <a:endParaRPr lang="es-PE" sz="1600" b="1" u="sng" dirty="0">
              <a:solidFill>
                <a:srgbClr val="0070C0"/>
              </a:solidFill>
            </a:endParaRPr>
          </a:p>
        </p:txBody>
      </p:sp>
      <p:sp>
        <p:nvSpPr>
          <p:cNvPr id="12" name="11 Rectángulo"/>
          <p:cNvSpPr/>
          <p:nvPr/>
        </p:nvSpPr>
        <p:spPr>
          <a:xfrm>
            <a:off x="2843808" y="4437109"/>
            <a:ext cx="5472607" cy="1323439"/>
          </a:xfrm>
          <a:prstGeom prst="rect">
            <a:avLst/>
          </a:prstGeom>
        </p:spPr>
        <p:txBody>
          <a:bodyPr wrap="square">
            <a:spAutoFit/>
          </a:bodyPr>
          <a:lstStyle/>
          <a:p>
            <a:pPr algn="just"/>
            <a:r>
              <a:rPr lang="es-PE" sz="1600" b="1" u="sng" dirty="0" smtClean="0">
                <a:solidFill>
                  <a:srgbClr val="0070C0"/>
                </a:solidFill>
              </a:rPr>
              <a:t>Comentario:</a:t>
            </a:r>
            <a:r>
              <a:rPr lang="es-PE" sz="1600" b="1" dirty="0" smtClean="0">
                <a:solidFill>
                  <a:srgbClr val="0070C0"/>
                </a:solidFill>
              </a:rPr>
              <a:t> </a:t>
            </a:r>
            <a:r>
              <a:rPr lang="es-PE" sz="1600" i="1" dirty="0" smtClean="0">
                <a:solidFill>
                  <a:srgbClr val="0070C0"/>
                </a:solidFill>
              </a:rPr>
              <a:t>Para tal fin considerar los indicadores de referencia de rendimiento laboral por grupo profesional, así como los lineamientos de programación de las prestaciones de Salud vigente, conforme al Nivel de atención/complejidad y/o capacidad operativa del establecimiento.</a:t>
            </a:r>
            <a:endParaRPr lang="es-PE" sz="1600" b="1" u="sng" dirty="0">
              <a:solidFill>
                <a:srgbClr val="0070C0"/>
              </a:solidFill>
            </a:endParaRPr>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468" t="8512" r="15126"/>
          <a:stretch/>
        </p:blipFill>
        <p:spPr bwMode="auto">
          <a:xfrm>
            <a:off x="912010" y="3501008"/>
            <a:ext cx="1767841" cy="3044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292983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7</a:t>
            </a:fld>
            <a:endParaRPr lang="es-ES"/>
          </a:p>
        </p:txBody>
      </p:sp>
      <p:sp>
        <p:nvSpPr>
          <p:cNvPr id="7" name="6 Rectángulo"/>
          <p:cNvSpPr/>
          <p:nvPr/>
        </p:nvSpPr>
        <p:spPr>
          <a:xfrm>
            <a:off x="355358" y="1133515"/>
            <a:ext cx="2664705"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sz="32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PUNTO 6.2.3.5</a:t>
            </a:r>
            <a:endParaRPr lang="es-ES" sz="32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9" name="8 Rectángulo"/>
          <p:cNvSpPr/>
          <p:nvPr/>
        </p:nvSpPr>
        <p:spPr>
          <a:xfrm>
            <a:off x="775144" y="1988840"/>
            <a:ext cx="7629808" cy="584775"/>
          </a:xfrm>
          <a:prstGeom prst="rect">
            <a:avLst/>
          </a:prstGeom>
        </p:spPr>
        <p:txBody>
          <a:bodyPr wrap="square">
            <a:spAutoFit/>
          </a:bodyPr>
          <a:lstStyle/>
          <a:p>
            <a:pPr algn="just"/>
            <a:r>
              <a:rPr lang="es-PE" sz="1600" dirty="0" smtClean="0">
                <a:solidFill>
                  <a:srgbClr val="0070C0"/>
                </a:solidFill>
              </a:rPr>
              <a:t>El Jefe de Servicio calcula, el requerimiento mensual de horas hombre necesario para la visita medica, de acuerdo a directiva vigente.</a:t>
            </a:r>
            <a:endParaRPr lang="es-PE" sz="1600" dirty="0">
              <a:solidFill>
                <a:srgbClr val="0070C0"/>
              </a:solidFill>
            </a:endParaRPr>
          </a:p>
        </p:txBody>
      </p:sp>
      <p:sp>
        <p:nvSpPr>
          <p:cNvPr id="10" name="9 Rectángulo"/>
          <p:cNvSpPr/>
          <p:nvPr/>
        </p:nvSpPr>
        <p:spPr>
          <a:xfrm>
            <a:off x="1823281" y="5085184"/>
            <a:ext cx="5472607" cy="830997"/>
          </a:xfrm>
          <a:prstGeom prst="rect">
            <a:avLst/>
          </a:prstGeom>
        </p:spPr>
        <p:txBody>
          <a:bodyPr wrap="square">
            <a:spAutoFit/>
          </a:bodyPr>
          <a:lstStyle/>
          <a:p>
            <a:pPr algn="just"/>
            <a:r>
              <a:rPr lang="es-PE" sz="1600" b="1" u="sng" dirty="0" smtClean="0">
                <a:solidFill>
                  <a:srgbClr val="0070C0"/>
                </a:solidFill>
              </a:rPr>
              <a:t>Comentario:</a:t>
            </a:r>
            <a:r>
              <a:rPr lang="es-PE" sz="1600" b="1" dirty="0" smtClean="0">
                <a:solidFill>
                  <a:srgbClr val="0070C0"/>
                </a:solidFill>
              </a:rPr>
              <a:t> </a:t>
            </a:r>
            <a:r>
              <a:rPr lang="es-PE" sz="1600" b="1" i="1" dirty="0" smtClean="0">
                <a:solidFill>
                  <a:srgbClr val="0070C0"/>
                </a:solidFill>
              </a:rPr>
              <a:t>El numero de horas programadas para la visita medica, se efectuará de acuerdo al rendimiento minuto/paciente </a:t>
            </a:r>
            <a:r>
              <a:rPr lang="es-PE" sz="1600" i="1" dirty="0" smtClean="0">
                <a:solidFill>
                  <a:srgbClr val="0070C0"/>
                </a:solidFill>
              </a:rPr>
              <a:t>como se detalla a continuación.</a:t>
            </a:r>
            <a:endParaRPr lang="es-PE" sz="1600" b="1" u="sng" dirty="0">
              <a:solidFill>
                <a:srgbClr val="0070C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752" y="2677390"/>
            <a:ext cx="2566591" cy="21561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114437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r>
              <a:rPr lang="es-PE" dirty="0" smtClean="0"/>
              <a:t>24.07.19</a:t>
            </a:r>
            <a:endParaRPr lang="es-ES" dirty="0"/>
          </a:p>
        </p:txBody>
      </p:sp>
      <p:sp>
        <p:nvSpPr>
          <p:cNvPr id="5" name="4 Marcador de pie de página"/>
          <p:cNvSpPr>
            <a:spLocks noGrp="1"/>
          </p:cNvSpPr>
          <p:nvPr>
            <p:ph type="ftr" sz="quarter" idx="11"/>
          </p:nvPr>
        </p:nvSpPr>
        <p:spPr/>
        <p:txBody>
          <a:bodyPr/>
          <a:lstStyle/>
          <a:p>
            <a:r>
              <a:rPr lang="es-ES" smtClean="0"/>
              <a:t>Red Asistencial Ucayali</a:t>
            </a:r>
            <a:endParaRPr lang="es-ES"/>
          </a:p>
        </p:txBody>
      </p:sp>
      <p:sp>
        <p:nvSpPr>
          <p:cNvPr id="6" name="5 Marcador de número de diapositiva"/>
          <p:cNvSpPr>
            <a:spLocks noGrp="1"/>
          </p:cNvSpPr>
          <p:nvPr>
            <p:ph type="sldNum" sz="quarter" idx="12"/>
          </p:nvPr>
        </p:nvSpPr>
        <p:spPr/>
        <p:txBody>
          <a:bodyPr/>
          <a:lstStyle/>
          <a:p>
            <a:fld id="{811D7D0E-E8DB-4A41-9E2F-7605E005E4C6}" type="slidenum">
              <a:rPr lang="es-ES" smtClean="0"/>
              <a:pPr/>
              <a:t>8</a:t>
            </a:fld>
            <a:endParaRPr lang="es-ES"/>
          </a:p>
        </p:txBody>
      </p:sp>
      <p:sp>
        <p:nvSpPr>
          <p:cNvPr id="7" name="6 Rectángulo"/>
          <p:cNvSpPr/>
          <p:nvPr/>
        </p:nvSpPr>
        <p:spPr>
          <a:xfrm>
            <a:off x="363176" y="2204864"/>
            <a:ext cx="3960440" cy="369332"/>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s-ES" b="1" cap="all" dirty="0" smtClean="0">
                <a:ln w="0"/>
                <a:solidFill>
                  <a:srgbClr val="0070C0"/>
                </a:solidFill>
                <a:effectLst>
                  <a:reflection blurRad="12700" stA="50000" endPos="50000" dist="5000" dir="5400000" sy="-100000" rotWithShape="0"/>
                </a:effectLst>
              </a:rPr>
              <a:t>VISITA MEDICA HOSPITALARIA</a:t>
            </a:r>
            <a:endParaRPr lang="es-ES" b="1" cap="all" spc="0" dirty="0">
              <a:ln w="0"/>
              <a:solidFill>
                <a:srgbClr val="0070C0"/>
              </a:solidFill>
              <a:effectLst>
                <a:reflection blurRad="12700" stA="50000" endPos="50000" dist="5000" dir="5400000" sy="-100000" rotWithShape="0"/>
              </a:effectLst>
            </a:endParaRPr>
          </a:p>
        </p:txBody>
      </p:sp>
      <p:sp>
        <p:nvSpPr>
          <p:cNvPr id="8" name="7 Rectángulo"/>
          <p:cNvSpPr/>
          <p:nvPr/>
        </p:nvSpPr>
        <p:spPr>
          <a:xfrm>
            <a:off x="772496" y="1429993"/>
            <a:ext cx="7629808" cy="584775"/>
          </a:xfrm>
          <a:prstGeom prst="rect">
            <a:avLst/>
          </a:prstGeom>
        </p:spPr>
        <p:txBody>
          <a:bodyPr wrap="square">
            <a:spAutoFit/>
          </a:bodyPr>
          <a:lstStyle/>
          <a:p>
            <a:pPr algn="just"/>
            <a:r>
              <a:rPr lang="es-PE" sz="1600" dirty="0" smtClean="0">
                <a:solidFill>
                  <a:srgbClr val="0070C0"/>
                </a:solidFill>
              </a:rPr>
              <a:t>Considerando por ejemplo si un Hospital I-II contara con 5 camas por especialidad, a este le correspondería programar una (01) hora para la visita medica.</a:t>
            </a:r>
            <a:endParaRPr lang="es-PE" sz="1600" dirty="0">
              <a:solidFill>
                <a:srgbClr val="0070C0"/>
              </a:solidFill>
            </a:endParaRPr>
          </a:p>
        </p:txBody>
      </p:sp>
      <p:graphicFrame>
        <p:nvGraphicFramePr>
          <p:cNvPr id="2" name="1 Tabla"/>
          <p:cNvGraphicFramePr>
            <a:graphicFrameLocks noGrp="1"/>
          </p:cNvGraphicFramePr>
          <p:nvPr>
            <p:extLst>
              <p:ext uri="{D42A27DB-BD31-4B8C-83A1-F6EECF244321}">
                <p14:modId xmlns:p14="http://schemas.microsoft.com/office/powerpoint/2010/main" val="2162014392"/>
              </p:ext>
            </p:extLst>
          </p:nvPr>
        </p:nvGraphicFramePr>
        <p:xfrm>
          <a:off x="899592" y="2852936"/>
          <a:ext cx="7148130" cy="1368152"/>
        </p:xfrm>
        <a:graphic>
          <a:graphicData uri="http://schemas.openxmlformats.org/drawingml/2006/table">
            <a:tbl>
              <a:tblPr firstRow="1" bandRow="1">
                <a:tableStyleId>{93296810-A885-4BE3-A3E7-6D5BEEA58F35}</a:tableStyleId>
              </a:tblPr>
              <a:tblGrid>
                <a:gridCol w="1429626"/>
                <a:gridCol w="1525513"/>
                <a:gridCol w="1333739"/>
                <a:gridCol w="1429626"/>
                <a:gridCol w="1429626"/>
              </a:tblGrid>
              <a:tr h="402722">
                <a:tc rowSpan="2">
                  <a:txBody>
                    <a:bodyPr/>
                    <a:lstStyle/>
                    <a:p>
                      <a:pPr algn="ctr"/>
                      <a:r>
                        <a:rPr lang="es-PE" sz="1400" dirty="0" smtClean="0">
                          <a:solidFill>
                            <a:srgbClr val="0070C0"/>
                          </a:solidFill>
                        </a:rPr>
                        <a:t>Indicador</a:t>
                      </a:r>
                      <a:endParaRPr lang="es-PE" sz="1400" dirty="0">
                        <a:solidFill>
                          <a:srgbClr val="0070C0"/>
                        </a:solidFill>
                      </a:endParaRPr>
                    </a:p>
                  </a:txBody>
                  <a:tcPr anchor="ctr"/>
                </a:tc>
                <a:tc rowSpan="2">
                  <a:txBody>
                    <a:bodyPr/>
                    <a:lstStyle/>
                    <a:p>
                      <a:pPr algn="ctr"/>
                      <a:r>
                        <a:rPr lang="es-PE" sz="1400" dirty="0" smtClean="0">
                          <a:solidFill>
                            <a:srgbClr val="0070C0"/>
                          </a:solidFill>
                        </a:rPr>
                        <a:t>Unidad de Medida</a:t>
                      </a:r>
                      <a:endParaRPr lang="es-PE" sz="1400" dirty="0">
                        <a:solidFill>
                          <a:srgbClr val="0070C0"/>
                        </a:solidFill>
                      </a:endParaRPr>
                    </a:p>
                  </a:txBody>
                  <a:tcPr anchor="ctr"/>
                </a:tc>
                <a:tc rowSpan="2">
                  <a:txBody>
                    <a:bodyPr/>
                    <a:lstStyle/>
                    <a:p>
                      <a:pPr algn="ctr"/>
                      <a:r>
                        <a:rPr lang="es-PE" sz="1400" dirty="0" smtClean="0">
                          <a:solidFill>
                            <a:srgbClr val="0070C0"/>
                          </a:solidFill>
                        </a:rPr>
                        <a:t>Nivel III Institutos/HN</a:t>
                      </a:r>
                      <a:endParaRPr lang="es-PE" sz="1400" dirty="0">
                        <a:solidFill>
                          <a:srgbClr val="0070C0"/>
                        </a:solidFill>
                      </a:endParaRPr>
                    </a:p>
                  </a:txBody>
                  <a:tcPr anchor="ctr"/>
                </a:tc>
                <a:tc gridSpan="2">
                  <a:txBody>
                    <a:bodyPr/>
                    <a:lstStyle/>
                    <a:p>
                      <a:pPr algn="ctr"/>
                      <a:r>
                        <a:rPr lang="es-PE" sz="1400" dirty="0" smtClean="0">
                          <a:solidFill>
                            <a:srgbClr val="0070C0"/>
                          </a:solidFill>
                        </a:rPr>
                        <a:t>Nivel II</a:t>
                      </a:r>
                      <a:endParaRPr lang="es-PE" sz="1400" dirty="0">
                        <a:solidFill>
                          <a:srgbClr val="0070C0"/>
                        </a:solidFill>
                      </a:endParaRPr>
                    </a:p>
                  </a:txBody>
                  <a:tcPr anchor="ctr"/>
                </a:tc>
                <a:tc hMerge="1">
                  <a:txBody>
                    <a:bodyPr/>
                    <a:lstStyle/>
                    <a:p>
                      <a:endParaRPr lang="es-PE" dirty="0"/>
                    </a:p>
                  </a:txBody>
                  <a:tcPr/>
                </a:tc>
              </a:tr>
              <a:tr h="402722">
                <a:tc vMerge="1">
                  <a:txBody>
                    <a:bodyPr/>
                    <a:lstStyle/>
                    <a:p>
                      <a:endParaRPr lang="es-PE" dirty="0"/>
                    </a:p>
                  </a:txBody>
                  <a:tcPr/>
                </a:tc>
                <a:tc vMerge="1">
                  <a:txBody>
                    <a:bodyPr/>
                    <a:lstStyle/>
                    <a:p>
                      <a:endParaRPr lang="es-PE" dirty="0"/>
                    </a:p>
                  </a:txBody>
                  <a:tcPr/>
                </a:tc>
                <a:tc vMerge="1">
                  <a:txBody>
                    <a:bodyPr/>
                    <a:lstStyle/>
                    <a:p>
                      <a:endParaRPr lang="es-PE" dirty="0"/>
                    </a:p>
                  </a:txBody>
                  <a:tcPr/>
                </a:tc>
                <a:tc>
                  <a:txBody>
                    <a:bodyPr/>
                    <a:lstStyle/>
                    <a:p>
                      <a:pPr algn="ctr"/>
                      <a:r>
                        <a:rPr lang="es-PE" sz="1400" dirty="0" smtClean="0">
                          <a:solidFill>
                            <a:srgbClr val="0070C0"/>
                          </a:solidFill>
                        </a:rPr>
                        <a:t>II-IV</a:t>
                      </a:r>
                      <a:endParaRPr lang="es-PE" sz="1400" dirty="0">
                        <a:solidFill>
                          <a:srgbClr val="0070C0"/>
                        </a:solidFill>
                      </a:endParaRPr>
                    </a:p>
                  </a:txBody>
                  <a:tcPr anchor="ctr"/>
                </a:tc>
                <a:tc>
                  <a:txBody>
                    <a:bodyPr/>
                    <a:lstStyle/>
                    <a:p>
                      <a:pPr algn="ctr"/>
                      <a:r>
                        <a:rPr lang="es-PE" sz="1400" dirty="0" smtClean="0">
                          <a:solidFill>
                            <a:srgbClr val="0070C0"/>
                          </a:solidFill>
                        </a:rPr>
                        <a:t>I-II</a:t>
                      </a:r>
                      <a:endParaRPr lang="es-PE" sz="1400" dirty="0">
                        <a:solidFill>
                          <a:srgbClr val="0070C0"/>
                        </a:solidFill>
                      </a:endParaRPr>
                    </a:p>
                  </a:txBody>
                  <a:tcPr anchor="ctr"/>
                </a:tc>
              </a:tr>
              <a:tr h="562708">
                <a:tc>
                  <a:txBody>
                    <a:bodyPr/>
                    <a:lstStyle/>
                    <a:p>
                      <a:pPr algn="ctr"/>
                      <a:r>
                        <a:rPr lang="es-PE" sz="1400" dirty="0" smtClean="0">
                          <a:solidFill>
                            <a:srgbClr val="0070C0"/>
                          </a:solidFill>
                        </a:rPr>
                        <a:t>Visita Medica (*)</a:t>
                      </a:r>
                      <a:endParaRPr lang="es-PE" sz="1400" dirty="0">
                        <a:solidFill>
                          <a:srgbClr val="0070C0"/>
                        </a:solidFill>
                      </a:endParaRPr>
                    </a:p>
                  </a:txBody>
                  <a:tcPr anchor="ctr"/>
                </a:tc>
                <a:tc>
                  <a:txBody>
                    <a:bodyPr/>
                    <a:lstStyle/>
                    <a:p>
                      <a:pPr algn="ctr"/>
                      <a:r>
                        <a:rPr lang="es-PE" sz="1400" dirty="0" smtClean="0">
                          <a:solidFill>
                            <a:srgbClr val="0070C0"/>
                          </a:solidFill>
                        </a:rPr>
                        <a:t>Minutos/paciente</a:t>
                      </a:r>
                      <a:endParaRPr lang="es-PE" sz="1400" dirty="0">
                        <a:solidFill>
                          <a:srgbClr val="0070C0"/>
                        </a:solidFill>
                      </a:endParaRPr>
                    </a:p>
                  </a:txBody>
                  <a:tcPr anchor="ctr"/>
                </a:tc>
                <a:tc>
                  <a:txBody>
                    <a:bodyPr/>
                    <a:lstStyle/>
                    <a:p>
                      <a:pPr algn="ctr"/>
                      <a:r>
                        <a:rPr lang="es-PE" sz="1400" dirty="0" smtClean="0">
                          <a:solidFill>
                            <a:srgbClr val="0070C0"/>
                          </a:solidFill>
                        </a:rPr>
                        <a:t>13</a:t>
                      </a:r>
                      <a:endParaRPr lang="es-PE" sz="1400" dirty="0">
                        <a:solidFill>
                          <a:srgbClr val="0070C0"/>
                        </a:solidFill>
                      </a:endParaRPr>
                    </a:p>
                  </a:txBody>
                  <a:tcPr anchor="ctr"/>
                </a:tc>
                <a:tc>
                  <a:txBody>
                    <a:bodyPr/>
                    <a:lstStyle/>
                    <a:p>
                      <a:pPr algn="ctr"/>
                      <a:r>
                        <a:rPr lang="es-PE" sz="1400" dirty="0" smtClean="0">
                          <a:solidFill>
                            <a:srgbClr val="0070C0"/>
                          </a:solidFill>
                        </a:rPr>
                        <a:t>15</a:t>
                      </a:r>
                      <a:endParaRPr lang="es-PE" sz="1400" dirty="0">
                        <a:solidFill>
                          <a:srgbClr val="0070C0"/>
                        </a:solidFill>
                      </a:endParaRPr>
                    </a:p>
                  </a:txBody>
                  <a:tcPr anchor="ctr"/>
                </a:tc>
                <a:tc>
                  <a:txBody>
                    <a:bodyPr/>
                    <a:lstStyle/>
                    <a:p>
                      <a:pPr algn="ctr"/>
                      <a:r>
                        <a:rPr lang="es-PE" sz="1400" dirty="0" smtClean="0">
                          <a:solidFill>
                            <a:srgbClr val="0070C0"/>
                          </a:solidFill>
                        </a:rPr>
                        <a:t>12</a:t>
                      </a:r>
                      <a:endParaRPr lang="es-PE" sz="1400" dirty="0">
                        <a:solidFill>
                          <a:srgbClr val="0070C0"/>
                        </a:solidFill>
                      </a:endParaRPr>
                    </a:p>
                  </a:txBody>
                  <a:tcPr anchor="ctr"/>
                </a:tc>
              </a:tr>
            </a:tbl>
          </a:graphicData>
        </a:graphic>
      </p:graphicFrame>
      <p:sp>
        <p:nvSpPr>
          <p:cNvPr id="9" name="8 Rectángulo"/>
          <p:cNvSpPr/>
          <p:nvPr/>
        </p:nvSpPr>
        <p:spPr>
          <a:xfrm>
            <a:off x="848180" y="4365104"/>
            <a:ext cx="7629808" cy="338554"/>
          </a:xfrm>
          <a:prstGeom prst="rect">
            <a:avLst/>
          </a:prstGeom>
        </p:spPr>
        <p:txBody>
          <a:bodyPr wrap="square">
            <a:spAutoFit/>
          </a:bodyPr>
          <a:lstStyle/>
          <a:p>
            <a:pPr algn="just"/>
            <a:r>
              <a:rPr lang="es-PE" sz="1600" dirty="0" smtClean="0">
                <a:solidFill>
                  <a:srgbClr val="0070C0"/>
                </a:solidFill>
              </a:rPr>
              <a:t>Nota: (*) Para ESS Geriátrico Especializado, Servicio de Geriatría y psiquiatría 20 minutos.</a:t>
            </a:r>
            <a:endParaRPr lang="es-PE" sz="1600" dirty="0">
              <a:solidFill>
                <a:srgbClr val="0070C0"/>
              </a:solidFill>
            </a:endParaRPr>
          </a:p>
        </p:txBody>
      </p:sp>
      <p:sp>
        <p:nvSpPr>
          <p:cNvPr id="10" name="9 Rectángulo"/>
          <p:cNvSpPr/>
          <p:nvPr/>
        </p:nvSpPr>
        <p:spPr>
          <a:xfrm>
            <a:off x="848180" y="4856058"/>
            <a:ext cx="7629808" cy="338554"/>
          </a:xfrm>
          <a:prstGeom prst="rect">
            <a:avLst/>
          </a:prstGeom>
        </p:spPr>
        <p:txBody>
          <a:bodyPr wrap="square">
            <a:spAutoFit/>
          </a:bodyPr>
          <a:lstStyle/>
          <a:p>
            <a:pPr algn="ctr"/>
            <a:r>
              <a:rPr lang="es-PE" sz="1600" b="1" i="1" dirty="0" smtClean="0">
                <a:solidFill>
                  <a:srgbClr val="0070C0"/>
                </a:solidFill>
              </a:rPr>
              <a:t>Fuente: Resolución N°70.GCPS-ESSALUD-2017</a:t>
            </a:r>
            <a:endParaRPr lang="es-PE" sz="1600" b="1" i="1" dirty="0">
              <a:solidFill>
                <a:srgbClr val="0070C0"/>
              </a:solidFill>
            </a:endParaRPr>
          </a:p>
        </p:txBody>
      </p:sp>
    </p:spTree>
    <p:extLst>
      <p:ext uri="{BB962C8B-B14F-4D97-AF65-F5344CB8AC3E}">
        <p14:creationId xmlns:p14="http://schemas.microsoft.com/office/powerpoint/2010/main" val="415548189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Presentaciones EsSalud 17.04 [solo lectura]" id="{7C2C74A0-ACD3-42D5-B7A0-D7F01746964C}" vid="{2E958CF6-ABFC-491A-9F5C-3BD232610EC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Presentaciones EsSalud 17.04</Template>
  <TotalTime>10459</TotalTime>
  <Words>1368</Words>
  <Application>Microsoft Office PowerPoint</Application>
  <PresentationFormat>Presentación en pantalla (4:3)</PresentationFormat>
  <Paragraphs>144</Paragraphs>
  <Slides>20</Slides>
  <Notes>2</Notes>
  <HiddenSlides>0</HiddenSlides>
  <MMClips>0</MMClips>
  <ScaleCrop>false</ScaleCrop>
  <HeadingPairs>
    <vt:vector size="4" baseType="variant">
      <vt:variant>
        <vt:lpstr>Tema</vt:lpstr>
      </vt:variant>
      <vt:variant>
        <vt:i4>1</vt:i4>
      </vt:variant>
      <vt:variant>
        <vt:lpstr>Títulos de diapositiva</vt:lpstr>
      </vt:variant>
      <vt:variant>
        <vt:i4>20</vt:i4>
      </vt:variant>
    </vt:vector>
  </HeadingPairs>
  <TitlesOfParts>
    <vt:vector size="21" baseType="lpstr">
      <vt:lpstr>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Repotenciamiento en Centros de Atención Primaria</dc:title>
  <dc:creator>Angelo Turcarelli</dc:creator>
  <cp:lastModifiedBy>CILIA GONZALES</cp:lastModifiedBy>
  <cp:revision>790</cp:revision>
  <cp:lastPrinted>2019-02-22T15:47:53Z</cp:lastPrinted>
  <dcterms:created xsi:type="dcterms:W3CDTF">2017-09-19T22:20:24Z</dcterms:created>
  <dcterms:modified xsi:type="dcterms:W3CDTF">2019-07-25T15:48:45Z</dcterms:modified>
</cp:coreProperties>
</file>